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57" r:id="rId4"/>
    <p:sldId id="258" r:id="rId5"/>
    <p:sldId id="260" r:id="rId6"/>
    <p:sldId id="259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445" autoAdjust="0"/>
  </p:normalViewPr>
  <p:slideViewPr>
    <p:cSldViewPr>
      <p:cViewPr varScale="1">
        <p:scale>
          <a:sx n="47" d="100"/>
          <a:sy n="47" d="100"/>
        </p:scale>
        <p:origin x="-19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DEDEA-8407-40A6-A271-74BA95BE1CFC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207B-EB4E-40FB-85FE-04C2147FD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5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207B-EB4E-40FB-85FE-04C2147FD0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81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DFD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proses </a:t>
            </a:r>
            <a:r>
              <a:rPr lang="en-US" dirty="0" err="1" smtClean="0"/>
              <a:t>penggajian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data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r>
              <a:rPr lang="en-US" dirty="0" smtClean="0"/>
              <a:t> 	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Pesonalia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Pegawai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Personalia</a:t>
            </a:r>
            <a:r>
              <a:rPr lang="en-US" dirty="0" smtClean="0"/>
              <a:t> 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absensi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207B-EB4E-40FB-85FE-04C2147FD0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84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Simbol-simbol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flowchart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Terminal.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terminal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akhir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diikuti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Preparation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menandakan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pemberian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dilanjutkan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peorses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Processing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kegiatan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pengolahan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lain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mendistribusikan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menanyakan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kondisi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terpenuhi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dilanjutkan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dilanjutkan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kembali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Document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diartikan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input)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keluaran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report).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mengikutinya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keluar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dilanjutkan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mengikuti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Conector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menandai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perpindahan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diagram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cukup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saja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207B-EB4E-40FB-85FE-04C2147FD03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3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4394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3521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07788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4119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35331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3336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9260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62439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5842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48828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31209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1F1B-8CD9-4882-BDF4-A5D8448D230A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C966-07C8-4969-A320-281B6508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5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latin typeface="Cambria" pitchFamily="18" charset="0"/>
              </a:rPr>
              <a:t>Desain</a:t>
            </a:r>
            <a:r>
              <a:rPr lang="en-US" sz="6000" b="1" dirty="0" smtClean="0">
                <a:latin typeface="Cambria" pitchFamily="18" charset="0"/>
              </a:rPr>
              <a:t> Global </a:t>
            </a:r>
            <a:r>
              <a:rPr lang="en-US" sz="6000" b="1" dirty="0" err="1" smtClean="0">
                <a:latin typeface="Cambria" pitchFamily="18" charset="0"/>
              </a:rPr>
              <a:t>Sistem</a:t>
            </a:r>
            <a:endParaRPr lang="en-US" sz="6000" b="1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000" b="1" dirty="0" err="1" smtClean="0"/>
              <a:t>Materi</a:t>
            </a:r>
            <a:r>
              <a:rPr lang="en-US" sz="4000" b="1" dirty="0" smtClean="0"/>
              <a:t> </a:t>
            </a:r>
            <a:r>
              <a:rPr lang="en-US" sz="4000" b="1" dirty="0" smtClean="0"/>
              <a:t>Bab </a:t>
            </a:r>
            <a:r>
              <a:rPr lang="en-US" sz="4000" b="1" dirty="0" smtClean="0"/>
              <a:t>7 </a:t>
            </a:r>
          </a:p>
          <a:p>
            <a:pPr>
              <a:spcBef>
                <a:spcPts val="0"/>
              </a:spcBef>
            </a:pPr>
            <a:r>
              <a:rPr lang="en-US" sz="4000" b="1" dirty="0" err="1" smtClean="0"/>
              <a:t>Sistem</a:t>
            </a:r>
            <a:r>
              <a:rPr lang="en-US" sz="4000" b="1" dirty="0" smtClean="0"/>
              <a:t> </a:t>
            </a:r>
            <a:r>
              <a:rPr lang="en-US" sz="4000" b="1" dirty="0" err="1"/>
              <a:t>Informasi</a:t>
            </a:r>
            <a:r>
              <a:rPr lang="en-US" sz="4000" b="1" dirty="0"/>
              <a:t>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9573457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Data Flow Diagram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flow diagram, </a:t>
            </a:r>
            <a:r>
              <a:rPr lang="en-US" b="1" dirty="0" err="1">
                <a:solidFill>
                  <a:srgbClr val="C00000"/>
                </a:solidFill>
              </a:rPr>
              <a:t>menjelaskan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kepada</a:t>
            </a:r>
            <a:r>
              <a:rPr lang="en-US" b="1" dirty="0">
                <a:solidFill>
                  <a:srgbClr val="C00000"/>
                </a:solidFill>
              </a:rPr>
              <a:t> user </a:t>
            </a:r>
            <a:r>
              <a:rPr lang="en-US" b="1" dirty="0" err="1">
                <a:solidFill>
                  <a:srgbClr val="C00000"/>
                </a:solidFill>
              </a:rPr>
              <a:t>bagaimana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nantinya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fungsi-fungsi</a:t>
            </a:r>
            <a:r>
              <a:rPr lang="en-US" b="1" dirty="0">
                <a:solidFill>
                  <a:srgbClr val="C00000"/>
                </a:solidFill>
              </a:rPr>
              <a:t> di system </a:t>
            </a:r>
            <a:r>
              <a:rPr lang="en-US" b="1" dirty="0" err="1">
                <a:solidFill>
                  <a:srgbClr val="C00000"/>
                </a:solidFill>
              </a:rPr>
              <a:t>informasi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secara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logika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bekerja</a:t>
            </a:r>
            <a:r>
              <a:rPr lang="en-US" dirty="0"/>
              <a:t>. Data Flow Diagram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menginterpretasikan</a:t>
            </a:r>
            <a:r>
              <a:rPr lang="en-US" dirty="0"/>
              <a:t> </a:t>
            </a:r>
            <a:r>
              <a:rPr lang="en-US" i="1" dirty="0"/>
              <a:t>Logical Model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system.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kamus</a:t>
            </a:r>
            <a:r>
              <a:rPr lang="en-US" dirty="0"/>
              <a:t> data (data dictionary).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74483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Simbol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dalam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Data Flow Diagram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1" t="32692" r="31452" b="18269"/>
          <a:stretch/>
        </p:blipFill>
        <p:spPr bwMode="auto">
          <a:xfrm>
            <a:off x="1752600" y="1371600"/>
            <a:ext cx="5943600" cy="4497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816824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Data Flow Diagram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Konteks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</a:t>
            </a:r>
            <a:r>
              <a:rPr lang="en-US" dirty="0"/>
              <a:t>flow diagram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data flow diagram yang </a:t>
            </a:r>
            <a:r>
              <a:rPr lang="en-US" b="1" dirty="0" err="1">
                <a:solidFill>
                  <a:srgbClr val="C00000"/>
                </a:solidFill>
              </a:rPr>
              <a:t>menggambarkan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garis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besar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operasional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sistem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200" dirty="0" err="1" smtClean="0"/>
              <a:t>Sistem</a:t>
            </a:r>
            <a:r>
              <a:rPr lang="en-US" sz="2200" dirty="0" smtClean="0"/>
              <a:t> </a:t>
            </a:r>
            <a:r>
              <a:rPr lang="en-US" sz="2200" dirty="0" err="1" smtClean="0"/>
              <a:t>penggajian</a:t>
            </a:r>
            <a:endParaRPr lang="en-US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3" t="37308" r="23126" b="15859"/>
          <a:stretch/>
        </p:blipFill>
        <p:spPr bwMode="auto">
          <a:xfrm>
            <a:off x="1916373" y="2743200"/>
            <a:ext cx="5349077" cy="266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49673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Data Flow Diagram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Terperinci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Data </a:t>
            </a:r>
            <a:r>
              <a:rPr lang="en-US" sz="2400" dirty="0"/>
              <a:t>Flow Diagram </a:t>
            </a:r>
            <a:r>
              <a:rPr lang="en-US" sz="2400" dirty="0" err="1"/>
              <a:t>terperinci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merupakan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penjabaran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dari</a:t>
            </a:r>
            <a:r>
              <a:rPr lang="en-US" sz="2400" b="1" dirty="0">
                <a:solidFill>
                  <a:srgbClr val="C00000"/>
                </a:solidFill>
              </a:rPr>
              <a:t> Data Flow Diagram </a:t>
            </a:r>
            <a:r>
              <a:rPr lang="en-US" sz="2400" b="1" dirty="0" err="1">
                <a:solidFill>
                  <a:srgbClr val="C00000"/>
                </a:solidFill>
              </a:rPr>
              <a:t>Konteks</a:t>
            </a:r>
            <a:r>
              <a:rPr lang="en-US" sz="2400" dirty="0"/>
              <a:t>.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,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penjabaran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detail.</a:t>
            </a:r>
          </a:p>
          <a:p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835582"/>
              </p:ext>
            </p:extLst>
          </p:nvPr>
        </p:nvGraphicFramePr>
        <p:xfrm>
          <a:off x="2438400" y="2743200"/>
          <a:ext cx="4451766" cy="3857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Bitmap Image" r:id="rId3" imgW="4371429" imgH="3790476" progId="Paint.Picture">
                  <p:embed/>
                </p:oleObj>
              </mc:Choice>
              <mc:Fallback>
                <p:oleObj name="Bitmap Image" r:id="rId3" imgW="4371429" imgH="379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43200"/>
                        <a:ext cx="4451766" cy="38575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18945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Data Dictionary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Kamus</a:t>
            </a:r>
            <a:r>
              <a:rPr lang="en-US" dirty="0" smtClean="0"/>
              <a:t> data </a:t>
            </a:r>
            <a:r>
              <a:rPr lang="en-US" dirty="0"/>
              <a:t>(Data Dictionary)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kumpulan</a:t>
            </a:r>
            <a:r>
              <a:rPr lang="en-US" b="1" dirty="0">
                <a:solidFill>
                  <a:srgbClr val="C00000"/>
                </a:solidFill>
              </a:rPr>
              <a:t> data yang </a:t>
            </a:r>
            <a:r>
              <a:rPr lang="en-US" b="1" dirty="0" err="1">
                <a:solidFill>
                  <a:srgbClr val="C00000"/>
                </a:solidFill>
              </a:rPr>
              <a:t>memberikan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informasi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mengenai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diskripsi</a:t>
            </a:r>
            <a:r>
              <a:rPr lang="en-US" b="1" dirty="0">
                <a:solidFill>
                  <a:srgbClr val="C00000"/>
                </a:solidFill>
              </a:rPr>
              <a:t> formal </a:t>
            </a:r>
            <a:r>
              <a:rPr lang="en-US" b="1" dirty="0" err="1">
                <a:solidFill>
                  <a:srgbClr val="C00000"/>
                </a:solidFill>
              </a:rPr>
              <a:t>dari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elemen-elemen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ada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pada</a:t>
            </a:r>
            <a:r>
              <a:rPr lang="en-US" b="1" dirty="0">
                <a:solidFill>
                  <a:srgbClr val="C00000"/>
                </a:solidFill>
              </a:rPr>
              <a:t> Data Flow Diagram</a:t>
            </a:r>
            <a:r>
              <a:rPr lang="en-US" dirty="0"/>
              <a:t>.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,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68602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Data Dictionary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2" t="50000" r="22478" b="9142"/>
          <a:stretch/>
        </p:blipFill>
        <p:spPr bwMode="auto">
          <a:xfrm>
            <a:off x="1003110" y="1676400"/>
            <a:ext cx="7104185" cy="298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175141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Cambria" pitchFamily="18" charset="0"/>
              </a:rPr>
              <a:t>Systems Flowchart</a:t>
            </a:r>
            <a:endParaRPr lang="en-US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Bagan</a:t>
            </a:r>
            <a:r>
              <a:rPr lang="en-US" dirty="0" smtClean="0"/>
              <a:t>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</a:t>
            </a:r>
            <a:r>
              <a:rPr lang="en-US" i="1" dirty="0"/>
              <a:t>systems flowchart</a:t>
            </a:r>
            <a:r>
              <a:rPr lang="en-US" dirty="0"/>
              <a:t>) </a:t>
            </a:r>
            <a:r>
              <a:rPr lang="en-US" b="1" dirty="0" err="1">
                <a:solidFill>
                  <a:srgbClr val="C00000"/>
                </a:solidFill>
              </a:rPr>
              <a:t>merupakan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alat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tepat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guna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untuk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menggambarkan</a:t>
            </a:r>
            <a:r>
              <a:rPr lang="en-US" b="1" dirty="0">
                <a:solidFill>
                  <a:srgbClr val="C00000"/>
                </a:solidFill>
              </a:rPr>
              <a:t> Physical System, symbol-</a:t>
            </a:r>
            <a:r>
              <a:rPr lang="en-US" b="1" dirty="0" err="1">
                <a:solidFill>
                  <a:srgbClr val="C00000"/>
                </a:solidFill>
              </a:rPr>
              <a:t>simbol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bagan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alir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ini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menunjukkan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secara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tepat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arti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fisiknya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dari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sebuah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sistem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seperti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simbol</a:t>
            </a:r>
            <a:r>
              <a:rPr lang="en-US" b="1" dirty="0">
                <a:solidFill>
                  <a:srgbClr val="C00000"/>
                </a:solidFill>
              </a:rPr>
              <a:t> terminal, hard disk, </a:t>
            </a:r>
            <a:r>
              <a:rPr lang="en-US" b="1" dirty="0" err="1">
                <a:solidFill>
                  <a:srgbClr val="C00000"/>
                </a:solidFill>
              </a:rPr>
              <a:t>laporan-laporan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lain </a:t>
            </a:r>
            <a:r>
              <a:rPr lang="en-US" b="1" dirty="0" err="1">
                <a:solidFill>
                  <a:srgbClr val="C00000"/>
                </a:solidFill>
              </a:rPr>
              <a:t>sebagainnya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3854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Simbol-simbol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dalam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flowchart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7" t="22693" r="42048" b="41424"/>
          <a:stretch/>
        </p:blipFill>
        <p:spPr bwMode="auto">
          <a:xfrm>
            <a:off x="606187" y="1447800"/>
            <a:ext cx="3581401" cy="3182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7" t="58575" r="42048" b="8956"/>
          <a:stretch/>
        </p:blipFill>
        <p:spPr bwMode="auto">
          <a:xfrm>
            <a:off x="4495800" y="3220898"/>
            <a:ext cx="3505200" cy="281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24384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Evaluasi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Alternatif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tahap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ini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semua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alternatif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diidentifikasikan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diuji</a:t>
            </a:r>
            <a:r>
              <a:rPr lang="en-US" dirty="0"/>
              <a:t>, yang </a:t>
            </a:r>
            <a:r>
              <a:rPr lang="en-US" dirty="0" err="1"/>
              <a:t>kemudian</a:t>
            </a:r>
            <a:r>
              <a:rPr lang="en-US" dirty="0"/>
              <a:t> 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62056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Analisis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Biaya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-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Manfaat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melihat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apakah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sistem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diterapkan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dapat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mengurangi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biaya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atau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meningkatkan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pendapatan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perusahaan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pemakainya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8034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latin typeface="Cambria" pitchFamily="18" charset="0"/>
              </a:rPr>
              <a:t>Desain</a:t>
            </a:r>
            <a:r>
              <a:rPr lang="en-US" sz="6000" b="1" dirty="0" smtClean="0">
                <a:latin typeface="Cambria" pitchFamily="18" charset="0"/>
              </a:rPr>
              <a:t> Global </a:t>
            </a:r>
            <a:r>
              <a:rPr lang="en-US" sz="6000" b="1" dirty="0" err="1" smtClean="0">
                <a:latin typeface="Cambria" pitchFamily="18" charset="0"/>
              </a:rPr>
              <a:t>Sistem</a:t>
            </a:r>
            <a:endParaRPr lang="en-US" sz="6000" b="1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362200"/>
          </a:xfrm>
        </p:spPr>
        <p:txBody>
          <a:bodyPr>
            <a:normAutofit fontScale="77500" lnSpcReduction="20000"/>
          </a:bodyPr>
          <a:lstStyle/>
          <a:p>
            <a:pPr algn="r"/>
            <a:endParaRPr lang="en-US" dirty="0" smtClean="0">
              <a:solidFill>
                <a:srgbClr val="C00000"/>
              </a:solidFill>
            </a:endParaRPr>
          </a:p>
          <a:p>
            <a:pPr algn="r"/>
            <a:r>
              <a:rPr lang="en-US" dirty="0" smtClean="0">
                <a:solidFill>
                  <a:srgbClr val="C00000"/>
                </a:solidFill>
              </a:rPr>
              <a:t>Bab </a:t>
            </a:r>
            <a:r>
              <a:rPr lang="en-US" dirty="0" err="1" smtClean="0">
                <a:solidFill>
                  <a:srgbClr val="C00000"/>
                </a:solidFill>
              </a:rPr>
              <a:t>ini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menjelaskan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tentang</a:t>
            </a:r>
            <a:r>
              <a:rPr lang="en-US" dirty="0" smtClean="0">
                <a:solidFill>
                  <a:srgbClr val="C00000"/>
                </a:solidFill>
              </a:rPr>
              <a:t> :</a:t>
            </a:r>
          </a:p>
          <a:p>
            <a:pPr lvl="0" algn="r"/>
            <a:r>
              <a:rPr lang="en-GB" b="1" dirty="0" err="1" smtClean="0">
                <a:solidFill>
                  <a:srgbClr val="C00000"/>
                </a:solidFill>
              </a:rPr>
              <a:t>Menetapkan</a:t>
            </a:r>
            <a:r>
              <a:rPr lang="en-GB" b="1" dirty="0" smtClean="0">
                <a:solidFill>
                  <a:srgbClr val="C00000"/>
                </a:solidFill>
              </a:rPr>
              <a:t> model </a:t>
            </a:r>
            <a:r>
              <a:rPr lang="en-GB" b="1" dirty="0" err="1" smtClean="0">
                <a:solidFill>
                  <a:srgbClr val="C00000"/>
                </a:solidFill>
              </a:rPr>
              <a:t>desain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smtClean="0">
                <a:solidFill>
                  <a:srgbClr val="C00000"/>
                </a:solidFill>
              </a:rPr>
              <a:t>-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 algn="r"/>
            <a:r>
              <a:rPr lang="en-GB" b="1" dirty="0" err="1" smtClean="0">
                <a:solidFill>
                  <a:srgbClr val="C00000"/>
                </a:solidFill>
              </a:rPr>
              <a:t>Alat</a:t>
            </a:r>
            <a:r>
              <a:rPr lang="en-GB" b="1" dirty="0" smtClean="0">
                <a:solidFill>
                  <a:srgbClr val="C00000"/>
                </a:solidFill>
              </a:rPr>
              <a:t> bantu </a:t>
            </a:r>
            <a:r>
              <a:rPr lang="en-GB" b="1" dirty="0" err="1" smtClean="0">
                <a:solidFill>
                  <a:srgbClr val="C00000"/>
                </a:solidFill>
              </a:rPr>
              <a:t>desain</a:t>
            </a:r>
            <a:r>
              <a:rPr lang="en-GB" b="1" dirty="0" smtClean="0">
                <a:solidFill>
                  <a:srgbClr val="C00000"/>
                </a:solidFill>
              </a:rPr>
              <a:t> global -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 algn="r"/>
            <a:r>
              <a:rPr lang="en-GB" b="1" dirty="0" err="1" smtClean="0">
                <a:solidFill>
                  <a:srgbClr val="C00000"/>
                </a:solidFill>
              </a:rPr>
              <a:t>Alternatif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pemilihan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perangkat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smtClean="0">
                <a:solidFill>
                  <a:srgbClr val="C00000"/>
                </a:solidFill>
              </a:rPr>
              <a:t>-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 algn="r"/>
            <a:r>
              <a:rPr lang="en-GB" b="1" dirty="0" err="1" smtClean="0">
                <a:solidFill>
                  <a:srgbClr val="C00000"/>
                </a:solidFill>
              </a:rPr>
              <a:t>Mengembangkan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Analisis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Biaya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dan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manfaat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smtClean="0">
                <a:solidFill>
                  <a:srgbClr val="C00000"/>
                </a:solidFill>
              </a:rPr>
              <a:t>-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r"/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2317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Desain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Global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global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untuk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memberikan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gambaran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secara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umum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kepada</a:t>
            </a:r>
            <a:r>
              <a:rPr lang="en-US" b="1" dirty="0" smtClean="0">
                <a:solidFill>
                  <a:srgbClr val="C00000"/>
                </a:solidFill>
              </a:rPr>
              <a:t> user </a:t>
            </a:r>
            <a:r>
              <a:rPr lang="en-US" b="1" dirty="0" err="1" smtClean="0">
                <a:solidFill>
                  <a:srgbClr val="C00000"/>
                </a:solidFill>
              </a:rPr>
              <a:t>tentang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sistem</a:t>
            </a:r>
            <a:r>
              <a:rPr lang="en-US" b="1" dirty="0" smtClean="0">
                <a:solidFill>
                  <a:srgbClr val="C00000"/>
                </a:solidFill>
              </a:rPr>
              <a:t> yang </a:t>
            </a:r>
            <a:r>
              <a:rPr lang="en-US" b="1" dirty="0" err="1" smtClean="0">
                <a:solidFill>
                  <a:srgbClr val="C00000"/>
                </a:solidFill>
              </a:rPr>
              <a:t>baru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Global </a:t>
            </a:r>
            <a:r>
              <a:rPr lang="en-US" b="1" dirty="0" err="1" smtClean="0">
                <a:solidFill>
                  <a:srgbClr val="C00000"/>
                </a:solidFill>
              </a:rPr>
              <a:t>merupakan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persiapan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dari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Desain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Terinci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dan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mengidentifikasikan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komponen-komponen</a:t>
            </a:r>
            <a:r>
              <a:rPr lang="en-US" b="1" dirty="0" smtClean="0">
                <a:solidFill>
                  <a:srgbClr val="C00000"/>
                </a:solidFill>
              </a:rPr>
              <a:t> system </a:t>
            </a:r>
            <a:r>
              <a:rPr lang="en-US" b="1" dirty="0" err="1" smtClean="0">
                <a:solidFill>
                  <a:srgbClr val="C00000"/>
                </a:solidFill>
              </a:rPr>
              <a:t>informasi</a:t>
            </a:r>
            <a:r>
              <a:rPr lang="en-US" b="1" dirty="0" smtClean="0">
                <a:solidFill>
                  <a:srgbClr val="C00000"/>
                </a:solidFill>
              </a:rPr>
              <a:t> yang </a:t>
            </a:r>
            <a:r>
              <a:rPr lang="en-US" b="1" dirty="0" err="1" smtClean="0">
                <a:solidFill>
                  <a:srgbClr val="C00000"/>
                </a:solidFill>
              </a:rPr>
              <a:t>akan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didesain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secara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rinci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2326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Desain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mempertimbangkan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alternatif-alternatif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terluas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dari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suatu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perancangan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sistem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desentralisasi</a:t>
            </a:r>
            <a:r>
              <a:rPr lang="en-US" dirty="0" smtClean="0"/>
              <a:t>  </a:t>
            </a:r>
            <a:r>
              <a:rPr lang="en-US" dirty="0" err="1" smtClean="0"/>
              <a:t>ataukah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didistribusikan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2931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Joint Interaction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antara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Designer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dengan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User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2" t="24715" r="28962" b="18942"/>
          <a:stretch/>
        </p:blipFill>
        <p:spPr bwMode="auto">
          <a:xfrm>
            <a:off x="2057400" y="1690048"/>
            <a:ext cx="5540992" cy="412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5811673"/>
            <a:ext cx="2154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G Burch (1992) </a:t>
            </a:r>
          </a:p>
        </p:txBody>
      </p:sp>
    </p:spTree>
    <p:extLst>
      <p:ext uri="{BB962C8B-B14F-4D97-AF65-F5344CB8AC3E}">
        <p14:creationId xmlns:p14="http://schemas.microsoft.com/office/powerpoint/2010/main" val="204145206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, </a:t>
            </a:r>
            <a:r>
              <a:rPr lang="en-US" dirty="0"/>
              <a:t>system designer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user.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user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system designer.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Joint Interaction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antara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Designer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dengan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User</a:t>
            </a:r>
          </a:p>
        </p:txBody>
      </p:sp>
    </p:spTree>
    <p:extLst>
      <p:ext uri="{BB962C8B-B14F-4D97-AF65-F5344CB8AC3E}">
        <p14:creationId xmlns:p14="http://schemas.microsoft.com/office/powerpoint/2010/main" val="292195193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Beberapa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prinsip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dalam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melakukan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desain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sebuah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Proses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desain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harus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dapat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ditelusuri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sampai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tingkat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analisis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>
                <a:solidFill>
                  <a:srgbClr val="C00000"/>
                </a:solidFill>
              </a:rPr>
              <a:t>harus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meminimalkan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kesenjangan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intelektual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program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mengungkap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keseragaman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integrasi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antar</a:t>
            </a:r>
            <a:r>
              <a:rPr lang="en-US" b="1" dirty="0">
                <a:solidFill>
                  <a:srgbClr val="C00000"/>
                </a:solidFill>
              </a:rPr>
              <a:t> sub </a:t>
            </a:r>
            <a:r>
              <a:rPr lang="en-US" b="1" dirty="0" err="1">
                <a:solidFill>
                  <a:srgbClr val="C00000"/>
                </a:solidFill>
              </a:rPr>
              <a:t>sistem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kuat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6805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Beberapa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prinsip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dalam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melakukan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desain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sebuah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berorientasi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kondisi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sekarang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masa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depan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mengakomodasi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konsep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penanganan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kesalahan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kualitasnya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pada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saat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desain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dibuat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kesalahan-kesalahan</a:t>
            </a:r>
            <a:r>
              <a:rPr lang="en-US" dirty="0"/>
              <a:t> </a:t>
            </a:r>
            <a:r>
              <a:rPr lang="en-US" dirty="0" err="1"/>
              <a:t>konseptual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6228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Alat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bantu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pembuatan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desain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b="1" dirty="0" smtClean="0"/>
              <a:t>Data </a:t>
            </a:r>
            <a:r>
              <a:rPr lang="en-US" b="1" dirty="0"/>
              <a:t>Flow </a:t>
            </a:r>
            <a:r>
              <a:rPr lang="en-US" b="1" dirty="0" smtClean="0"/>
              <a:t>Diagram</a:t>
            </a:r>
          </a:p>
          <a:p>
            <a:pPr marL="0" lvl="0" indent="0" algn="ctr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menjelaskan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kepada</a:t>
            </a:r>
            <a:r>
              <a:rPr lang="en-US" sz="2400" b="1" dirty="0" smtClean="0">
                <a:solidFill>
                  <a:srgbClr val="C00000"/>
                </a:solidFill>
              </a:rPr>
              <a:t> user </a:t>
            </a:r>
            <a:r>
              <a:rPr lang="en-US" sz="2400" b="1" dirty="0" err="1" smtClean="0">
                <a:solidFill>
                  <a:srgbClr val="C00000"/>
                </a:solidFill>
              </a:rPr>
              <a:t>bagaimana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nantinya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fungsi-fungsi</a:t>
            </a:r>
            <a:r>
              <a:rPr lang="en-US" sz="2400" b="1" dirty="0" smtClean="0">
                <a:solidFill>
                  <a:srgbClr val="C00000"/>
                </a:solidFill>
              </a:rPr>
              <a:t> di system </a:t>
            </a:r>
            <a:r>
              <a:rPr lang="en-US" sz="2400" b="1" dirty="0" err="1" smtClean="0">
                <a:solidFill>
                  <a:srgbClr val="C00000"/>
                </a:solidFill>
              </a:rPr>
              <a:t>informasi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secara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logika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akan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bekerja</a:t>
            </a:r>
            <a:endParaRPr lang="en-US" b="1" dirty="0"/>
          </a:p>
          <a:p>
            <a:pPr marL="0" lvl="0" indent="0" algn="ctr">
              <a:buNone/>
            </a:pPr>
            <a:r>
              <a:rPr lang="en-US" b="1" dirty="0"/>
              <a:t>Data </a:t>
            </a:r>
            <a:r>
              <a:rPr lang="en-US" b="1" dirty="0" smtClean="0"/>
              <a:t>Dictionary</a:t>
            </a:r>
          </a:p>
          <a:p>
            <a:pPr marL="0" lvl="0" indent="0" algn="ctr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kumpulan</a:t>
            </a:r>
            <a:r>
              <a:rPr lang="en-US" sz="2400" b="1" dirty="0" smtClean="0">
                <a:solidFill>
                  <a:srgbClr val="C00000"/>
                </a:solidFill>
              </a:rPr>
              <a:t> data yang </a:t>
            </a:r>
            <a:r>
              <a:rPr lang="en-US" sz="2400" b="1" dirty="0" err="1" smtClean="0">
                <a:solidFill>
                  <a:srgbClr val="C00000"/>
                </a:solidFill>
              </a:rPr>
              <a:t>memberikan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informasi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mengenai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diskripsi</a:t>
            </a:r>
            <a:r>
              <a:rPr lang="en-US" sz="2400" b="1" dirty="0" smtClean="0">
                <a:solidFill>
                  <a:srgbClr val="C00000"/>
                </a:solidFill>
              </a:rPr>
              <a:t> formal </a:t>
            </a:r>
            <a:r>
              <a:rPr lang="en-US" sz="2400" b="1" dirty="0" err="1" smtClean="0">
                <a:solidFill>
                  <a:srgbClr val="C00000"/>
                </a:solidFill>
              </a:rPr>
              <a:t>dari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elemen-elemen</a:t>
            </a:r>
            <a:r>
              <a:rPr lang="en-US" sz="2400" b="1" dirty="0" smtClean="0">
                <a:solidFill>
                  <a:srgbClr val="C00000"/>
                </a:solidFill>
              </a:rPr>
              <a:t> yang </a:t>
            </a:r>
            <a:r>
              <a:rPr lang="en-US" sz="2400" b="1" dirty="0" err="1" smtClean="0">
                <a:solidFill>
                  <a:srgbClr val="C00000"/>
                </a:solidFill>
              </a:rPr>
              <a:t>ada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pada</a:t>
            </a:r>
            <a:r>
              <a:rPr lang="en-US" sz="2400" b="1" dirty="0" smtClean="0">
                <a:solidFill>
                  <a:srgbClr val="C00000"/>
                </a:solidFill>
              </a:rPr>
              <a:t> Data Flow Diagram</a:t>
            </a:r>
            <a:endParaRPr lang="en-US" sz="2400" b="1" dirty="0"/>
          </a:p>
          <a:p>
            <a:pPr marL="0" lvl="0" indent="0" algn="ctr">
              <a:buNone/>
            </a:pPr>
            <a:r>
              <a:rPr lang="en-US" b="1" dirty="0"/>
              <a:t>Flowchart</a:t>
            </a:r>
          </a:p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merupakan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alat</a:t>
            </a:r>
            <a:r>
              <a:rPr lang="en-US" sz="2400" b="1" dirty="0" smtClean="0">
                <a:solidFill>
                  <a:srgbClr val="C00000"/>
                </a:solidFill>
              </a:rPr>
              <a:t> yang </a:t>
            </a:r>
            <a:r>
              <a:rPr lang="en-US" sz="2400" b="1" dirty="0" err="1" smtClean="0">
                <a:solidFill>
                  <a:srgbClr val="C00000"/>
                </a:solidFill>
              </a:rPr>
              <a:t>tepat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guna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untuk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menggambarkan</a:t>
            </a:r>
            <a:r>
              <a:rPr lang="en-US" sz="2400" b="1" dirty="0" smtClean="0">
                <a:solidFill>
                  <a:srgbClr val="C00000"/>
                </a:solidFill>
              </a:rPr>
              <a:t> Physical System, </a:t>
            </a:r>
            <a:r>
              <a:rPr lang="en-US" sz="2400" b="1" dirty="0" err="1" smtClean="0">
                <a:solidFill>
                  <a:srgbClr val="C00000"/>
                </a:solidFill>
              </a:rPr>
              <a:t>simbol-simbol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bagan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alir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ini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menunjukkan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secara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tepat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arti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fisiknya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dari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sebuah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sistem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8002723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849</Words>
  <Application>Microsoft Office PowerPoint</Application>
  <PresentationFormat>On-screen Show (4:3)</PresentationFormat>
  <Paragraphs>90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Bitmap Image</vt:lpstr>
      <vt:lpstr>Desain Global Sistem</vt:lpstr>
      <vt:lpstr>Desain Global Sistem</vt:lpstr>
      <vt:lpstr>Desain Global</vt:lpstr>
      <vt:lpstr>Desain Global</vt:lpstr>
      <vt:lpstr>Joint Interaction antara Designer dengan User</vt:lpstr>
      <vt:lpstr>Joint Interaction antara Designer dengan User</vt:lpstr>
      <vt:lpstr>Beberapa prinsip dalam melakukan desain sebuah sistem informasi </vt:lpstr>
      <vt:lpstr>Beberapa prinsip dalam melakukan desain sebuah sistem informasi </vt:lpstr>
      <vt:lpstr>Alat bantu pembuatan desain</vt:lpstr>
      <vt:lpstr>Data Flow Diagram</vt:lpstr>
      <vt:lpstr>Simbol dalam Data Flow Diagram </vt:lpstr>
      <vt:lpstr>Data Flow Diagram Konteks</vt:lpstr>
      <vt:lpstr>Data Flow Diagram Terperinci</vt:lpstr>
      <vt:lpstr>Data Dictionary</vt:lpstr>
      <vt:lpstr>Data Dictionary</vt:lpstr>
      <vt:lpstr>Systems Flowchart</vt:lpstr>
      <vt:lpstr>Simbol-simbol dalam flowchart</vt:lpstr>
      <vt:lpstr>Evaluasi Alternatif</vt:lpstr>
      <vt:lpstr>Analisis  Biaya - Manfaat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Desain Global Sistem</dc:title>
  <dc:creator>Edna</dc:creator>
  <cp:lastModifiedBy>Edna</cp:lastModifiedBy>
  <cp:revision>5</cp:revision>
  <dcterms:created xsi:type="dcterms:W3CDTF">2014-03-13T03:39:10Z</dcterms:created>
  <dcterms:modified xsi:type="dcterms:W3CDTF">2014-03-13T04:27:59Z</dcterms:modified>
</cp:coreProperties>
</file>