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72F36-0A2A-4A9E-9651-756A3DBF9F24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3569AC-67F6-4D10-BEF9-ECC50F49734E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4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Pengawas</a:t>
          </a:r>
          <a:r>
            <a: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</a:t>
          </a:r>
          <a:r>
            <a:rPr lang="en-US" sz="4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Proyek</a:t>
          </a:r>
          <a:r>
            <a: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300" i="1" dirty="0" smtClean="0">
              <a:latin typeface="Cambria" pitchFamily="18" charset="0"/>
            </a:rPr>
            <a:t>(Team </a:t>
          </a:r>
          <a:r>
            <a:rPr lang="en-US" sz="3300" i="1" dirty="0" err="1" smtClean="0">
              <a:latin typeface="Cambria" pitchFamily="18" charset="0"/>
            </a:rPr>
            <a:t>Manajemen</a:t>
          </a:r>
          <a:r>
            <a:rPr lang="en-US" sz="3300" i="1" dirty="0" smtClean="0">
              <a:latin typeface="Cambria" pitchFamily="18" charset="0"/>
            </a:rPr>
            <a:t>)</a:t>
          </a:r>
          <a:endParaRPr lang="en-US" sz="3300" i="1" dirty="0">
            <a:latin typeface="Cambria" pitchFamily="18" charset="0"/>
          </a:endParaRPr>
        </a:p>
      </dgm:t>
    </dgm:pt>
    <dgm:pt modelId="{CD9902F1-FB2E-4822-9E00-0199B53FAA52}" type="parTrans" cxnId="{B00C1D82-5587-440A-AB32-4546609EE1D7}">
      <dgm:prSet/>
      <dgm:spPr/>
      <dgm:t>
        <a:bodyPr/>
        <a:lstStyle/>
        <a:p>
          <a:endParaRPr lang="en-US"/>
        </a:p>
      </dgm:t>
    </dgm:pt>
    <dgm:pt modelId="{99D4D97C-9DC6-4A80-B8B9-A91162A079E4}" type="sibTrans" cxnId="{B00C1D82-5587-440A-AB32-4546609EE1D7}">
      <dgm:prSet/>
      <dgm:spPr/>
      <dgm:t>
        <a:bodyPr/>
        <a:lstStyle/>
        <a:p>
          <a:endParaRPr lang="en-US"/>
        </a:p>
      </dgm:t>
    </dgm:pt>
    <dgm:pt modelId="{7D6FA2BC-A8D7-4FA8-8854-69E04533DA1D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4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Koordinator</a:t>
          </a:r>
          <a:r>
            <a: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i="1" dirty="0" smtClean="0">
              <a:solidFill>
                <a:srgbClr val="7030A0"/>
              </a:solidFill>
              <a:latin typeface="Cambria" pitchFamily="18" charset="0"/>
            </a:rPr>
            <a:t>(</a:t>
          </a:r>
          <a:r>
            <a:rPr lang="en-US" sz="3200" i="1" dirty="0" err="1" smtClean="0">
              <a:solidFill>
                <a:srgbClr val="7030A0"/>
              </a:solidFill>
              <a:latin typeface="Cambria" pitchFamily="18" charset="0"/>
            </a:rPr>
            <a:t>Analis</a:t>
          </a:r>
          <a:r>
            <a:rPr lang="en-US" sz="3200" i="1" dirty="0" smtClean="0">
              <a:solidFill>
                <a:srgbClr val="7030A0"/>
              </a:solidFill>
              <a:latin typeface="Cambria" pitchFamily="18" charset="0"/>
            </a:rPr>
            <a:t> System Senior)</a:t>
          </a:r>
          <a:endParaRPr lang="en-US" sz="3200" i="1" dirty="0">
            <a:solidFill>
              <a:srgbClr val="7030A0"/>
            </a:solidFill>
            <a:latin typeface="Cambria" pitchFamily="18" charset="0"/>
          </a:endParaRPr>
        </a:p>
      </dgm:t>
    </dgm:pt>
    <dgm:pt modelId="{8FE7F501-3292-448E-AF97-2BC5690EA878}" type="parTrans" cxnId="{2CDF6864-7299-41E1-BE5A-8516AEF9DD60}">
      <dgm:prSet/>
      <dgm:spPr/>
      <dgm:t>
        <a:bodyPr/>
        <a:lstStyle/>
        <a:p>
          <a:endParaRPr lang="en-US"/>
        </a:p>
      </dgm:t>
    </dgm:pt>
    <dgm:pt modelId="{DB72B3F6-2E8C-4688-BD50-F7952CF6149A}" type="sibTrans" cxnId="{2CDF6864-7299-41E1-BE5A-8516AEF9DD60}">
      <dgm:prSet/>
      <dgm:spPr/>
      <dgm:t>
        <a:bodyPr/>
        <a:lstStyle/>
        <a:p>
          <a:endParaRPr lang="en-US"/>
        </a:p>
      </dgm:t>
    </dgm:pt>
    <dgm:pt modelId="{7860A320-AB13-4FC4-B71B-48E5ED37C9F0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b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Analis</a:t>
          </a:r>
          <a:r>
            <a: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System</a:t>
          </a:r>
          <a:endParaRPr lang="en-US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29AC03-49A1-4757-A005-078E36EA0AF2}" type="parTrans" cxnId="{41CE9B0E-0E4C-4057-9AAF-CA3AA3DC227A}">
      <dgm:prSet/>
      <dgm:spPr/>
      <dgm:t>
        <a:bodyPr/>
        <a:lstStyle/>
        <a:p>
          <a:endParaRPr lang="en-US"/>
        </a:p>
      </dgm:t>
    </dgm:pt>
    <dgm:pt modelId="{E0E0F0F7-378F-4BB7-BD3E-83AE7E7286C1}" type="sibTrans" cxnId="{41CE9B0E-0E4C-4057-9AAF-CA3AA3DC227A}">
      <dgm:prSet/>
      <dgm:spPr/>
      <dgm:t>
        <a:bodyPr/>
        <a:lstStyle/>
        <a:p>
          <a:endParaRPr lang="en-US"/>
        </a:p>
      </dgm:t>
    </dgm:pt>
    <dgm:pt modelId="{EDAB20C8-3939-4021-A3BB-E573F3DD1F96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b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Spesialis</a:t>
          </a:r>
          <a:r>
            <a: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</a:t>
          </a:r>
          <a:r>
            <a:rPr lang="en-US" b="1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Bidang</a:t>
          </a:r>
          <a:endParaRPr lang="en-US" b="1" dirty="0" smtClean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5B884A8-2BF3-430E-B207-A5458F233DBE}" type="parTrans" cxnId="{9C5D73CE-27EF-43EB-BF4F-BCF396FDF5A7}">
      <dgm:prSet/>
      <dgm:spPr/>
      <dgm:t>
        <a:bodyPr/>
        <a:lstStyle/>
        <a:p>
          <a:endParaRPr lang="en-US"/>
        </a:p>
      </dgm:t>
    </dgm:pt>
    <dgm:pt modelId="{981B0C71-B1E1-4517-90CA-AC0969B57B6E}" type="sibTrans" cxnId="{9C5D73CE-27EF-43EB-BF4F-BCF396FDF5A7}">
      <dgm:prSet/>
      <dgm:spPr/>
      <dgm:t>
        <a:bodyPr/>
        <a:lstStyle/>
        <a:p>
          <a:endParaRPr lang="en-US"/>
        </a:p>
      </dgm:t>
    </dgm:pt>
    <dgm:pt modelId="{4339EBFC-9A93-4180-BE66-66A1F622FBE3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Programmer</a:t>
          </a:r>
          <a:endParaRPr lang="en-US" b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B9B7404-CA73-490E-893B-0AD27AD2EEFA}" type="parTrans" cxnId="{8E043350-40F3-411A-A19A-D576C8551B97}">
      <dgm:prSet/>
      <dgm:spPr/>
      <dgm:t>
        <a:bodyPr/>
        <a:lstStyle/>
        <a:p>
          <a:endParaRPr lang="en-US"/>
        </a:p>
      </dgm:t>
    </dgm:pt>
    <dgm:pt modelId="{A923B6AF-3342-4EBC-8657-500D51C9ACEB}" type="sibTrans" cxnId="{8E043350-40F3-411A-A19A-D576C8551B97}">
      <dgm:prSet/>
      <dgm:spPr/>
      <dgm:t>
        <a:bodyPr/>
        <a:lstStyle/>
        <a:p>
          <a:endParaRPr lang="en-US"/>
        </a:p>
      </dgm:t>
    </dgm:pt>
    <dgm:pt modelId="{C12C88B8-ADCF-412B-92C1-F9A21AB225E7}" type="pres">
      <dgm:prSet presAssocID="{07572F36-0A2A-4A9E-9651-756A3DBF9F2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3D06DAB-9917-438C-8D66-2D1392CB4C06}" type="pres">
      <dgm:prSet presAssocID="{883569AC-67F6-4D10-BEF9-ECC50F49734E}" presName="vertOne" presStyleCnt="0"/>
      <dgm:spPr/>
    </dgm:pt>
    <dgm:pt modelId="{21DFEFEE-08BE-48E0-A8FD-95FB55E82835}" type="pres">
      <dgm:prSet presAssocID="{883569AC-67F6-4D10-BEF9-ECC50F49734E}" presName="txOne" presStyleLbl="node0" presStyleIdx="0" presStyleCnt="1">
        <dgm:presLayoutVars>
          <dgm:chPref val="3"/>
        </dgm:presLayoutVars>
      </dgm:prSet>
      <dgm:spPr/>
    </dgm:pt>
    <dgm:pt modelId="{AF29E31A-7B96-4081-8A21-1DF8D43ECB26}" type="pres">
      <dgm:prSet presAssocID="{883569AC-67F6-4D10-BEF9-ECC50F49734E}" presName="parTransOne" presStyleCnt="0"/>
      <dgm:spPr/>
    </dgm:pt>
    <dgm:pt modelId="{47E6E50B-7833-4246-86C6-3067D8A8DD22}" type="pres">
      <dgm:prSet presAssocID="{883569AC-67F6-4D10-BEF9-ECC50F49734E}" presName="horzOne" presStyleCnt="0"/>
      <dgm:spPr/>
    </dgm:pt>
    <dgm:pt modelId="{BA9ADE67-2C14-4C99-832C-B2DCD4CF3233}" type="pres">
      <dgm:prSet presAssocID="{7D6FA2BC-A8D7-4FA8-8854-69E04533DA1D}" presName="vertTwo" presStyleCnt="0"/>
      <dgm:spPr/>
    </dgm:pt>
    <dgm:pt modelId="{BBB1BD0A-5388-4E04-BAC1-870523C938F6}" type="pres">
      <dgm:prSet presAssocID="{7D6FA2BC-A8D7-4FA8-8854-69E04533DA1D}" presName="txTwo" presStyleLbl="node2" presStyleIdx="0" presStyleCnt="1">
        <dgm:presLayoutVars>
          <dgm:chPref val="3"/>
        </dgm:presLayoutVars>
      </dgm:prSet>
      <dgm:spPr/>
    </dgm:pt>
    <dgm:pt modelId="{6CF52F22-2262-4112-87DC-C227428908A4}" type="pres">
      <dgm:prSet presAssocID="{7D6FA2BC-A8D7-4FA8-8854-69E04533DA1D}" presName="parTransTwo" presStyleCnt="0"/>
      <dgm:spPr/>
    </dgm:pt>
    <dgm:pt modelId="{C030CF79-9D29-406A-90D2-311090513283}" type="pres">
      <dgm:prSet presAssocID="{7D6FA2BC-A8D7-4FA8-8854-69E04533DA1D}" presName="horzTwo" presStyleCnt="0"/>
      <dgm:spPr/>
    </dgm:pt>
    <dgm:pt modelId="{4F1B8BF9-3453-48BE-BCEF-59ADACF4594C}" type="pres">
      <dgm:prSet presAssocID="{7860A320-AB13-4FC4-B71B-48E5ED37C9F0}" presName="vertThree" presStyleCnt="0"/>
      <dgm:spPr/>
    </dgm:pt>
    <dgm:pt modelId="{5524ECAA-7BF4-43CE-B48C-7E9800B3460D}" type="pres">
      <dgm:prSet presAssocID="{7860A320-AB13-4FC4-B71B-48E5ED37C9F0}" presName="txThree" presStyleLbl="node3" presStyleIdx="0" presStyleCnt="3">
        <dgm:presLayoutVars>
          <dgm:chPref val="3"/>
        </dgm:presLayoutVars>
      </dgm:prSet>
      <dgm:spPr/>
    </dgm:pt>
    <dgm:pt modelId="{60B76631-FAEB-4E8C-8FCA-F42DC27F5552}" type="pres">
      <dgm:prSet presAssocID="{7860A320-AB13-4FC4-B71B-48E5ED37C9F0}" presName="horzThree" presStyleCnt="0"/>
      <dgm:spPr/>
    </dgm:pt>
    <dgm:pt modelId="{8EDE7B19-68C7-4F00-B706-64A6098653B8}" type="pres">
      <dgm:prSet presAssocID="{E0E0F0F7-378F-4BB7-BD3E-83AE7E7286C1}" presName="sibSpaceThree" presStyleCnt="0"/>
      <dgm:spPr/>
    </dgm:pt>
    <dgm:pt modelId="{F8C445B2-A774-42EF-B747-648738E7D177}" type="pres">
      <dgm:prSet presAssocID="{EDAB20C8-3939-4021-A3BB-E573F3DD1F96}" presName="vertThree" presStyleCnt="0"/>
      <dgm:spPr/>
    </dgm:pt>
    <dgm:pt modelId="{0CAF4617-23DA-4394-99E8-30E239A02650}" type="pres">
      <dgm:prSet presAssocID="{EDAB20C8-3939-4021-A3BB-E573F3DD1F96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A67E4F-088E-43EC-88A3-436E58F45343}" type="pres">
      <dgm:prSet presAssocID="{EDAB20C8-3939-4021-A3BB-E573F3DD1F96}" presName="horzThree" presStyleCnt="0"/>
      <dgm:spPr/>
    </dgm:pt>
    <dgm:pt modelId="{71B6AB19-EED0-4052-9364-C1BF3B4A2534}" type="pres">
      <dgm:prSet presAssocID="{981B0C71-B1E1-4517-90CA-AC0969B57B6E}" presName="sibSpaceThree" presStyleCnt="0"/>
      <dgm:spPr/>
    </dgm:pt>
    <dgm:pt modelId="{853F828C-00F7-47D8-9F2D-387930B87369}" type="pres">
      <dgm:prSet presAssocID="{4339EBFC-9A93-4180-BE66-66A1F622FBE3}" presName="vertThree" presStyleCnt="0"/>
      <dgm:spPr/>
    </dgm:pt>
    <dgm:pt modelId="{3F1D7EBE-17E8-480D-ADA9-D2CADAACB1F6}" type="pres">
      <dgm:prSet presAssocID="{4339EBFC-9A93-4180-BE66-66A1F622FBE3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4E0D1E-9DDF-4FF3-8D2E-69B71604190A}" type="pres">
      <dgm:prSet presAssocID="{4339EBFC-9A93-4180-BE66-66A1F622FBE3}" presName="horzThree" presStyleCnt="0"/>
      <dgm:spPr/>
    </dgm:pt>
  </dgm:ptLst>
  <dgm:cxnLst>
    <dgm:cxn modelId="{C00E08CF-1120-4001-84C4-056375ED4147}" type="presOf" srcId="{7860A320-AB13-4FC4-B71B-48E5ED37C9F0}" destId="{5524ECAA-7BF4-43CE-B48C-7E9800B3460D}" srcOrd="0" destOrd="0" presId="urn:microsoft.com/office/officeart/2005/8/layout/hierarchy4"/>
    <dgm:cxn modelId="{2CDF6864-7299-41E1-BE5A-8516AEF9DD60}" srcId="{883569AC-67F6-4D10-BEF9-ECC50F49734E}" destId="{7D6FA2BC-A8D7-4FA8-8854-69E04533DA1D}" srcOrd="0" destOrd="0" parTransId="{8FE7F501-3292-448E-AF97-2BC5690EA878}" sibTransId="{DB72B3F6-2E8C-4688-BD50-F7952CF6149A}"/>
    <dgm:cxn modelId="{B00C1D82-5587-440A-AB32-4546609EE1D7}" srcId="{07572F36-0A2A-4A9E-9651-756A3DBF9F24}" destId="{883569AC-67F6-4D10-BEF9-ECC50F49734E}" srcOrd="0" destOrd="0" parTransId="{CD9902F1-FB2E-4822-9E00-0199B53FAA52}" sibTransId="{99D4D97C-9DC6-4A80-B8B9-A91162A079E4}"/>
    <dgm:cxn modelId="{9C5D73CE-27EF-43EB-BF4F-BCF396FDF5A7}" srcId="{7D6FA2BC-A8D7-4FA8-8854-69E04533DA1D}" destId="{EDAB20C8-3939-4021-A3BB-E573F3DD1F96}" srcOrd="1" destOrd="0" parTransId="{55B884A8-2BF3-430E-B207-A5458F233DBE}" sibTransId="{981B0C71-B1E1-4517-90CA-AC0969B57B6E}"/>
    <dgm:cxn modelId="{7156848C-AA32-4F2B-8D6B-D63E5A0AAB61}" type="presOf" srcId="{EDAB20C8-3939-4021-A3BB-E573F3DD1F96}" destId="{0CAF4617-23DA-4394-99E8-30E239A02650}" srcOrd="0" destOrd="0" presId="urn:microsoft.com/office/officeart/2005/8/layout/hierarchy4"/>
    <dgm:cxn modelId="{41CE9B0E-0E4C-4057-9AAF-CA3AA3DC227A}" srcId="{7D6FA2BC-A8D7-4FA8-8854-69E04533DA1D}" destId="{7860A320-AB13-4FC4-B71B-48E5ED37C9F0}" srcOrd="0" destOrd="0" parTransId="{3529AC03-49A1-4757-A005-078E36EA0AF2}" sibTransId="{E0E0F0F7-378F-4BB7-BD3E-83AE7E7286C1}"/>
    <dgm:cxn modelId="{4CD52FF8-611F-462C-856B-B137992FC44B}" type="presOf" srcId="{4339EBFC-9A93-4180-BE66-66A1F622FBE3}" destId="{3F1D7EBE-17E8-480D-ADA9-D2CADAACB1F6}" srcOrd="0" destOrd="0" presId="urn:microsoft.com/office/officeart/2005/8/layout/hierarchy4"/>
    <dgm:cxn modelId="{8E043350-40F3-411A-A19A-D576C8551B97}" srcId="{7D6FA2BC-A8D7-4FA8-8854-69E04533DA1D}" destId="{4339EBFC-9A93-4180-BE66-66A1F622FBE3}" srcOrd="2" destOrd="0" parTransId="{EB9B7404-CA73-490E-893B-0AD27AD2EEFA}" sibTransId="{A923B6AF-3342-4EBC-8657-500D51C9ACEB}"/>
    <dgm:cxn modelId="{E3DACF2E-E38C-4AA8-97C7-EC55C62B462D}" type="presOf" srcId="{883569AC-67F6-4D10-BEF9-ECC50F49734E}" destId="{21DFEFEE-08BE-48E0-A8FD-95FB55E82835}" srcOrd="0" destOrd="0" presId="urn:microsoft.com/office/officeart/2005/8/layout/hierarchy4"/>
    <dgm:cxn modelId="{5CEFE588-638B-422D-A7FB-872DDCDC0392}" type="presOf" srcId="{7D6FA2BC-A8D7-4FA8-8854-69E04533DA1D}" destId="{BBB1BD0A-5388-4E04-BAC1-870523C938F6}" srcOrd="0" destOrd="0" presId="urn:microsoft.com/office/officeart/2005/8/layout/hierarchy4"/>
    <dgm:cxn modelId="{DBB37ACB-DD68-49D4-934D-3A357BCDBA11}" type="presOf" srcId="{07572F36-0A2A-4A9E-9651-756A3DBF9F24}" destId="{C12C88B8-ADCF-412B-92C1-F9A21AB225E7}" srcOrd="0" destOrd="0" presId="urn:microsoft.com/office/officeart/2005/8/layout/hierarchy4"/>
    <dgm:cxn modelId="{4E0D3FA2-2B4F-4C81-8B84-2B569891F57D}" type="presParOf" srcId="{C12C88B8-ADCF-412B-92C1-F9A21AB225E7}" destId="{63D06DAB-9917-438C-8D66-2D1392CB4C06}" srcOrd="0" destOrd="0" presId="urn:microsoft.com/office/officeart/2005/8/layout/hierarchy4"/>
    <dgm:cxn modelId="{3873ED30-3E93-4B72-932C-7E15F512D54E}" type="presParOf" srcId="{63D06DAB-9917-438C-8D66-2D1392CB4C06}" destId="{21DFEFEE-08BE-48E0-A8FD-95FB55E82835}" srcOrd="0" destOrd="0" presId="urn:microsoft.com/office/officeart/2005/8/layout/hierarchy4"/>
    <dgm:cxn modelId="{FD464AF7-119F-4597-9541-E7DCBA16F82A}" type="presParOf" srcId="{63D06DAB-9917-438C-8D66-2D1392CB4C06}" destId="{AF29E31A-7B96-4081-8A21-1DF8D43ECB26}" srcOrd="1" destOrd="0" presId="urn:microsoft.com/office/officeart/2005/8/layout/hierarchy4"/>
    <dgm:cxn modelId="{68F856B7-41EB-4BB9-B7D4-F024845EB51E}" type="presParOf" srcId="{63D06DAB-9917-438C-8D66-2D1392CB4C06}" destId="{47E6E50B-7833-4246-86C6-3067D8A8DD22}" srcOrd="2" destOrd="0" presId="urn:microsoft.com/office/officeart/2005/8/layout/hierarchy4"/>
    <dgm:cxn modelId="{5A01B926-B621-40C4-B0EC-D7E85436E6B3}" type="presParOf" srcId="{47E6E50B-7833-4246-86C6-3067D8A8DD22}" destId="{BA9ADE67-2C14-4C99-832C-B2DCD4CF3233}" srcOrd="0" destOrd="0" presId="urn:microsoft.com/office/officeart/2005/8/layout/hierarchy4"/>
    <dgm:cxn modelId="{79A97667-71BC-46E6-BF0A-FEA029A73F51}" type="presParOf" srcId="{BA9ADE67-2C14-4C99-832C-B2DCD4CF3233}" destId="{BBB1BD0A-5388-4E04-BAC1-870523C938F6}" srcOrd="0" destOrd="0" presId="urn:microsoft.com/office/officeart/2005/8/layout/hierarchy4"/>
    <dgm:cxn modelId="{29266DDC-F454-46D4-898E-884F37C17F14}" type="presParOf" srcId="{BA9ADE67-2C14-4C99-832C-B2DCD4CF3233}" destId="{6CF52F22-2262-4112-87DC-C227428908A4}" srcOrd="1" destOrd="0" presId="urn:microsoft.com/office/officeart/2005/8/layout/hierarchy4"/>
    <dgm:cxn modelId="{B846B8B1-F124-489F-AA5B-4DC0B4870899}" type="presParOf" srcId="{BA9ADE67-2C14-4C99-832C-B2DCD4CF3233}" destId="{C030CF79-9D29-406A-90D2-311090513283}" srcOrd="2" destOrd="0" presId="urn:microsoft.com/office/officeart/2005/8/layout/hierarchy4"/>
    <dgm:cxn modelId="{BE3F9FCA-B9AC-4191-9FF0-1DA26DA53161}" type="presParOf" srcId="{C030CF79-9D29-406A-90D2-311090513283}" destId="{4F1B8BF9-3453-48BE-BCEF-59ADACF4594C}" srcOrd="0" destOrd="0" presId="urn:microsoft.com/office/officeart/2005/8/layout/hierarchy4"/>
    <dgm:cxn modelId="{6AF98B4C-BB60-47FA-9C3A-3F0D3DEFBD8A}" type="presParOf" srcId="{4F1B8BF9-3453-48BE-BCEF-59ADACF4594C}" destId="{5524ECAA-7BF4-43CE-B48C-7E9800B3460D}" srcOrd="0" destOrd="0" presId="urn:microsoft.com/office/officeart/2005/8/layout/hierarchy4"/>
    <dgm:cxn modelId="{C48D34ED-532D-42D1-9B8F-E9AA49FC1467}" type="presParOf" srcId="{4F1B8BF9-3453-48BE-BCEF-59ADACF4594C}" destId="{60B76631-FAEB-4E8C-8FCA-F42DC27F5552}" srcOrd="1" destOrd="0" presId="urn:microsoft.com/office/officeart/2005/8/layout/hierarchy4"/>
    <dgm:cxn modelId="{92B924C2-9607-43CF-BD72-F7158860C917}" type="presParOf" srcId="{C030CF79-9D29-406A-90D2-311090513283}" destId="{8EDE7B19-68C7-4F00-B706-64A6098653B8}" srcOrd="1" destOrd="0" presId="urn:microsoft.com/office/officeart/2005/8/layout/hierarchy4"/>
    <dgm:cxn modelId="{0DE8B55F-2053-4E14-9E47-E1EF5C8E6B0E}" type="presParOf" srcId="{C030CF79-9D29-406A-90D2-311090513283}" destId="{F8C445B2-A774-42EF-B747-648738E7D177}" srcOrd="2" destOrd="0" presId="urn:microsoft.com/office/officeart/2005/8/layout/hierarchy4"/>
    <dgm:cxn modelId="{789617DB-676A-49C6-AA56-3951D2788B32}" type="presParOf" srcId="{F8C445B2-A774-42EF-B747-648738E7D177}" destId="{0CAF4617-23DA-4394-99E8-30E239A02650}" srcOrd="0" destOrd="0" presId="urn:microsoft.com/office/officeart/2005/8/layout/hierarchy4"/>
    <dgm:cxn modelId="{E04424DC-BE77-4596-AD93-545FE2D87759}" type="presParOf" srcId="{F8C445B2-A774-42EF-B747-648738E7D177}" destId="{80A67E4F-088E-43EC-88A3-436E58F45343}" srcOrd="1" destOrd="0" presId="urn:microsoft.com/office/officeart/2005/8/layout/hierarchy4"/>
    <dgm:cxn modelId="{EB3A5795-9F90-4302-B97B-BA5BA2A35A5D}" type="presParOf" srcId="{C030CF79-9D29-406A-90D2-311090513283}" destId="{71B6AB19-EED0-4052-9364-C1BF3B4A2534}" srcOrd="3" destOrd="0" presId="urn:microsoft.com/office/officeart/2005/8/layout/hierarchy4"/>
    <dgm:cxn modelId="{9AF95580-2D01-49AD-87A0-8885C777174F}" type="presParOf" srcId="{C030CF79-9D29-406A-90D2-311090513283}" destId="{853F828C-00F7-47D8-9F2D-387930B87369}" srcOrd="4" destOrd="0" presId="urn:microsoft.com/office/officeart/2005/8/layout/hierarchy4"/>
    <dgm:cxn modelId="{A5D1205D-7C7D-44DE-8297-EE00FD1C5092}" type="presParOf" srcId="{853F828C-00F7-47D8-9F2D-387930B87369}" destId="{3F1D7EBE-17E8-480D-ADA9-D2CADAACB1F6}" srcOrd="0" destOrd="0" presId="urn:microsoft.com/office/officeart/2005/8/layout/hierarchy4"/>
    <dgm:cxn modelId="{8B485250-CF78-4FE3-8666-CA3B5FA4677C}" type="presParOf" srcId="{853F828C-00F7-47D8-9F2D-387930B87369}" destId="{014E0D1E-9DDF-4FF3-8D2E-69B71604190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DFEFEE-08BE-48E0-A8FD-95FB55E82835}">
      <dsp:nvSpPr>
        <dsp:cNvPr id="0" name=""/>
        <dsp:cNvSpPr/>
      </dsp:nvSpPr>
      <dsp:spPr>
        <a:xfrm>
          <a:off x="450" y="958"/>
          <a:ext cx="8228699" cy="1412153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4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Pengawas</a:t>
          </a:r>
          <a:r>
            <a:rPr lang="en-US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</a:t>
          </a:r>
          <a:r>
            <a:rPr lang="en-US" sz="4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Proyek</a:t>
          </a:r>
          <a:r>
            <a:rPr lang="en-US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</a:t>
          </a:r>
        </a:p>
        <a:p>
          <a:pPr lvl="0" algn="ctr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300" i="1" kern="1200" dirty="0" smtClean="0">
              <a:latin typeface="Cambria" pitchFamily="18" charset="0"/>
            </a:rPr>
            <a:t>(Team </a:t>
          </a:r>
          <a:r>
            <a:rPr lang="en-US" sz="3300" i="1" kern="1200" dirty="0" err="1" smtClean="0">
              <a:latin typeface="Cambria" pitchFamily="18" charset="0"/>
            </a:rPr>
            <a:t>Manajemen</a:t>
          </a:r>
          <a:r>
            <a:rPr lang="en-US" sz="3300" i="1" kern="1200" dirty="0" smtClean="0">
              <a:latin typeface="Cambria" pitchFamily="18" charset="0"/>
            </a:rPr>
            <a:t>)</a:t>
          </a:r>
          <a:endParaRPr lang="en-US" sz="3300" i="1" kern="1200" dirty="0">
            <a:latin typeface="Cambria" pitchFamily="18" charset="0"/>
          </a:endParaRPr>
        </a:p>
      </dsp:txBody>
      <dsp:txXfrm>
        <a:off x="41811" y="42319"/>
        <a:ext cx="8145977" cy="1329431"/>
      </dsp:txXfrm>
    </dsp:sp>
    <dsp:sp modelId="{BBB1BD0A-5388-4E04-BAC1-870523C938F6}">
      <dsp:nvSpPr>
        <dsp:cNvPr id="0" name=""/>
        <dsp:cNvSpPr/>
      </dsp:nvSpPr>
      <dsp:spPr>
        <a:xfrm>
          <a:off x="450" y="1556904"/>
          <a:ext cx="8228699" cy="141215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4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Koordinator</a:t>
          </a:r>
          <a:r>
            <a:rPr lang="en-US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</a:t>
          </a:r>
        </a:p>
        <a:p>
          <a:pPr lvl="0" algn="ctr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200" i="1" kern="1200" dirty="0" smtClean="0">
              <a:solidFill>
                <a:srgbClr val="7030A0"/>
              </a:solidFill>
              <a:latin typeface="Cambria" pitchFamily="18" charset="0"/>
            </a:rPr>
            <a:t>(</a:t>
          </a:r>
          <a:r>
            <a:rPr lang="en-US" sz="3200" i="1" kern="1200" dirty="0" err="1" smtClean="0">
              <a:solidFill>
                <a:srgbClr val="7030A0"/>
              </a:solidFill>
              <a:latin typeface="Cambria" pitchFamily="18" charset="0"/>
            </a:rPr>
            <a:t>Analis</a:t>
          </a:r>
          <a:r>
            <a:rPr lang="en-US" sz="3200" i="1" kern="1200" dirty="0" smtClean="0">
              <a:solidFill>
                <a:srgbClr val="7030A0"/>
              </a:solidFill>
              <a:latin typeface="Cambria" pitchFamily="18" charset="0"/>
            </a:rPr>
            <a:t> System Senior)</a:t>
          </a:r>
          <a:endParaRPr lang="en-US" sz="3200" i="1" kern="1200" dirty="0">
            <a:solidFill>
              <a:srgbClr val="7030A0"/>
            </a:solidFill>
            <a:latin typeface="Cambria" pitchFamily="18" charset="0"/>
          </a:endParaRPr>
        </a:p>
      </dsp:txBody>
      <dsp:txXfrm>
        <a:off x="41811" y="1598265"/>
        <a:ext cx="8145977" cy="1329431"/>
      </dsp:txXfrm>
    </dsp:sp>
    <dsp:sp modelId="{5524ECAA-7BF4-43CE-B48C-7E9800B3460D}">
      <dsp:nvSpPr>
        <dsp:cNvPr id="0" name=""/>
        <dsp:cNvSpPr/>
      </dsp:nvSpPr>
      <dsp:spPr>
        <a:xfrm>
          <a:off x="450" y="3112851"/>
          <a:ext cx="2668190" cy="141215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Analis</a:t>
          </a:r>
          <a:r>
            <a:rPr lang="en-US" sz="3000" b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System</a:t>
          </a:r>
          <a:endParaRPr lang="en-US" sz="30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1811" y="3154212"/>
        <a:ext cx="2585468" cy="1329431"/>
      </dsp:txXfrm>
    </dsp:sp>
    <dsp:sp modelId="{0CAF4617-23DA-4394-99E8-30E239A02650}">
      <dsp:nvSpPr>
        <dsp:cNvPr id="0" name=""/>
        <dsp:cNvSpPr/>
      </dsp:nvSpPr>
      <dsp:spPr>
        <a:xfrm>
          <a:off x="2780704" y="3112851"/>
          <a:ext cx="2668190" cy="141215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Spesialis</a:t>
          </a:r>
          <a:r>
            <a:rPr lang="en-US" sz="3000" b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</a:t>
          </a:r>
          <a:r>
            <a:rPr lang="en-US" sz="3000" b="1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Bidang</a:t>
          </a:r>
          <a:endParaRPr lang="en-US" sz="3000" b="1" kern="1200" dirty="0" smtClean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822065" y="3154212"/>
        <a:ext cx="2585468" cy="1329431"/>
      </dsp:txXfrm>
    </dsp:sp>
    <dsp:sp modelId="{3F1D7EBE-17E8-480D-ADA9-D2CADAACB1F6}">
      <dsp:nvSpPr>
        <dsp:cNvPr id="0" name=""/>
        <dsp:cNvSpPr/>
      </dsp:nvSpPr>
      <dsp:spPr>
        <a:xfrm>
          <a:off x="5560959" y="3112851"/>
          <a:ext cx="2668190" cy="141215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Programmer</a:t>
          </a:r>
          <a:endParaRPr lang="en-US" sz="3000" b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602320" y="3154212"/>
        <a:ext cx="2585468" cy="1329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4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4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1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8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3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8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2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7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82A51-62AD-45B7-9215-1185CE9F7408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CB578-80B4-4E7E-AF1A-87BC0990F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295400"/>
          </a:xfrm>
        </p:spPr>
        <p:txBody>
          <a:bodyPr/>
          <a:lstStyle/>
          <a:p>
            <a:r>
              <a:rPr lang="en-US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Materi</a:t>
            </a:r>
            <a:r>
              <a:rPr lang="en-US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Bab 5</a:t>
            </a:r>
          </a:p>
          <a:p>
            <a:r>
              <a:rPr lang="en-US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Sistem</a:t>
            </a:r>
            <a:r>
              <a:rPr lang="en-US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Informasi</a:t>
            </a:r>
            <a:endParaRPr lang="en-US" i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Kebijaksanaan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dan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Perencanaan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Informasi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Berbasis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Komputer</a:t>
            </a:r>
            <a:endParaRPr lang="en-US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76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12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Cambria" pitchFamily="18" charset="0"/>
              </a:rPr>
              <a:t>Untuk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dapat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menjalankan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tugasnya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dengan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baik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maka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disamping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memiliki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kemampuan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manajemen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dalam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memimpin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sebuah</a:t>
            </a:r>
            <a:r>
              <a:rPr lang="en-US" dirty="0" smtClean="0">
                <a:latin typeface="Cambria" pitchFamily="18" charset="0"/>
              </a:rPr>
              <a:t> team, </a:t>
            </a:r>
            <a:r>
              <a:rPr lang="en-US" dirty="0" err="1" smtClean="0">
                <a:latin typeface="Cambria" pitchFamily="18" charset="0"/>
              </a:rPr>
              <a:t>seorang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Koordinator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Proyek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juga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harus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memiliki</a:t>
            </a:r>
            <a:r>
              <a:rPr lang="en-US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kemampuan</a:t>
            </a:r>
            <a:r>
              <a:rPr lang="en-US" b="1" i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teknis</a:t>
            </a:r>
            <a:r>
              <a:rPr lang="en-US" b="1" i="1" dirty="0" smtClean="0">
                <a:solidFill>
                  <a:srgbClr val="7030A0"/>
                </a:solidFill>
                <a:latin typeface="Cambria" pitchFamily="18" charset="0"/>
              </a:rPr>
              <a:t> di </a:t>
            </a: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bidang</a:t>
            </a:r>
            <a:r>
              <a:rPr lang="en-US" b="1" i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pembangunan</a:t>
            </a:r>
            <a:r>
              <a:rPr lang="en-US" b="1" i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sistem</a:t>
            </a:r>
            <a:r>
              <a:rPr lang="en-US" b="1" i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informasi</a:t>
            </a:r>
            <a:r>
              <a:rPr lang="en-US" dirty="0" smtClean="0">
                <a:latin typeface="Cambria" pitchFamily="18" charset="0"/>
              </a:rPr>
              <a:t>.</a:t>
            </a:r>
          </a:p>
          <a:p>
            <a:pPr algn="ctr"/>
            <a:endParaRPr lang="en-US" dirty="0">
              <a:latin typeface="Cambr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Koordinator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Proyek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230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dirty="0" err="1">
                <a:latin typeface="Cambria" pitchFamily="18" charset="0"/>
              </a:rPr>
              <a:t>Analis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merupakan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personil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bertanggung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jawab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terhadap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analisa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desain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dibuat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U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ambria" pitchFamily="18" charset="0"/>
              </a:rPr>
              <a:t>Analis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bertanggung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jawab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terhadap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efektifitas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efisiensi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harus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dicapai</a:t>
            </a:r>
            <a:r>
              <a:rPr lang="en-US" dirty="0">
                <a:latin typeface="Cambria" pitchFamily="18" charset="0"/>
              </a:rPr>
              <a:t> 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desain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sebuah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informasi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sesuai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tujuan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dicapai</a:t>
            </a:r>
            <a:r>
              <a:rPr lang="en-US" dirty="0">
                <a:latin typeface="Cambria" pitchFamily="18" charset="0"/>
              </a:rPr>
              <a:t>.</a:t>
            </a: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Analis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8942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 smtClean="0">
                <a:latin typeface="Cambria" pitchFamily="18" charset="0"/>
              </a:rPr>
              <a:t>Secara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lebih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khusus</a:t>
            </a:r>
            <a:r>
              <a:rPr lang="en-US" dirty="0">
                <a:latin typeface="Cambria" pitchFamily="18" charset="0"/>
              </a:rPr>
              <a:t>, </a:t>
            </a:r>
            <a:endParaRPr lang="en-US" dirty="0" smtClean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en-US" dirty="0" err="1" smtClean="0">
                <a:latin typeface="Cambria" pitchFamily="18" charset="0"/>
              </a:rPr>
              <a:t>Analis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harus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menafsirkan</a:t>
            </a:r>
            <a:r>
              <a:rPr lang="en-US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fakta-fakta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bukti-bukti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ditemukan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secara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logis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mengevaluasi</a:t>
            </a:r>
            <a:r>
              <a:rPr lang="en-US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hubungan-hubungan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terdapat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didalamnya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kemudian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mengimplementasikannya</a:t>
            </a:r>
            <a:r>
              <a:rPr lang="en-US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suatu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rancangan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. </a:t>
            </a:r>
          </a:p>
          <a:p>
            <a:pPr algn="ctr"/>
            <a:endParaRPr lang="en-US" dirty="0">
              <a:latin typeface="Cambr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Analis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2755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ambria" pitchFamily="18" charset="0"/>
              </a:rPr>
              <a:t>Dalam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suatu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tim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dibutuhkan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spesialis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memiliki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kemampuan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lebih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mengenai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satu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bidang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tertentu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dibandingkan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anggota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tim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lainnya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pPr marL="0" indent="0" algn="r">
              <a:buNone/>
            </a:pPr>
            <a:endParaRPr lang="en-US" dirty="0">
              <a:latin typeface="Cambria" pitchFamily="18" charset="0"/>
            </a:endParaRPr>
          </a:p>
          <a:p>
            <a:pPr marL="0" indent="0" algn="r">
              <a:buNone/>
            </a:pPr>
            <a:r>
              <a:rPr lang="en-US" dirty="0" err="1" smtClean="0">
                <a:latin typeface="Cambria" pitchFamily="18" charset="0"/>
              </a:rPr>
              <a:t>Tenaga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tersebut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dapat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digunakan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secara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i="1" dirty="0" smtClean="0">
                <a:latin typeface="Cambria" pitchFamily="18" charset="0"/>
              </a:rPr>
              <a:t>free lance </a:t>
            </a:r>
            <a:r>
              <a:rPr lang="en-US" dirty="0" err="1" smtClean="0">
                <a:latin typeface="Cambria" pitchFamily="18" charset="0"/>
              </a:rPr>
              <a:t>saat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diperlukan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tidak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harus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masuk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dalam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komposisi</a:t>
            </a:r>
            <a:r>
              <a:rPr lang="en-US" dirty="0" smtClean="0">
                <a:latin typeface="Cambria" pitchFamily="18" charset="0"/>
              </a:rPr>
              <a:t> team </a:t>
            </a:r>
            <a:r>
              <a:rPr lang="en-US" dirty="0" err="1" smtClean="0">
                <a:latin typeface="Cambria" pitchFamily="18" charset="0"/>
              </a:rPr>
              <a:t>utama</a:t>
            </a:r>
            <a:r>
              <a:rPr lang="en-US" dirty="0" smtClean="0">
                <a:latin typeface="Cambria" pitchFamily="18" charset="0"/>
              </a:rPr>
              <a:t>. 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Sebagai</a:t>
            </a:r>
            <a:r>
              <a:rPr lang="en-US" b="1" i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contoh</a:t>
            </a:r>
            <a:r>
              <a:rPr lang="en-US" b="1" i="1" dirty="0" smtClean="0">
                <a:solidFill>
                  <a:srgbClr val="7030A0"/>
                </a:solidFill>
                <a:latin typeface="Cambria" pitchFamily="18" charset="0"/>
              </a:rPr>
              <a:t> : </a:t>
            </a:r>
          </a:p>
          <a:p>
            <a:pPr marL="0" indent="0">
              <a:buNone/>
            </a:pPr>
            <a:r>
              <a:rPr lang="en-US" dirty="0" err="1" smtClean="0">
                <a:latin typeface="Cambria" pitchFamily="18" charset="0"/>
              </a:rPr>
              <a:t>jika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diimplementasikan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sebuah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informasi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akuntansi</a:t>
            </a:r>
            <a:r>
              <a:rPr lang="en-US" dirty="0">
                <a:latin typeface="Cambria" pitchFamily="18" charset="0"/>
              </a:rPr>
              <a:t>,  </a:t>
            </a:r>
            <a:r>
              <a:rPr lang="en-US" dirty="0" err="1">
                <a:latin typeface="Cambria" pitchFamily="18" charset="0"/>
              </a:rPr>
              <a:t>sangat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diperlukan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serta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seorang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ahli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akuntansi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dapat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memberikan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arahan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tentang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sisitem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akuntansi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baik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benar</a:t>
            </a:r>
            <a:r>
              <a:rPr lang="en-US" dirty="0" smtClean="0">
                <a:latin typeface="Cambria" pitchFamily="18" charset="0"/>
              </a:rPr>
              <a:t>.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Spesialis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Bidang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288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ambria" pitchFamily="18" charset="0"/>
              </a:rPr>
              <a:t>Programmer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bertanggung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jawab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menterjemahkan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kebutuhan-kebutuhan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sudah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didesain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ke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suatu</a:t>
            </a:r>
            <a:r>
              <a:rPr lang="en-US" dirty="0">
                <a:latin typeface="Cambria" pitchFamily="18" charset="0"/>
              </a:rPr>
              <a:t> program </a:t>
            </a:r>
            <a:r>
              <a:rPr lang="en-US" dirty="0" err="1">
                <a:latin typeface="Cambria" pitchFamily="18" charset="0"/>
              </a:rPr>
              <a:t>aplikasi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efektif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efisien</a:t>
            </a:r>
            <a:r>
              <a:rPr lang="en-US" dirty="0">
                <a:latin typeface="Cambria" pitchFamily="18" charset="0"/>
              </a:rPr>
              <a:t>. </a:t>
            </a:r>
          </a:p>
          <a:p>
            <a:r>
              <a:rPr lang="en-US" dirty="0" smtClean="0">
                <a:latin typeface="Cambria" pitchFamily="18" charset="0"/>
              </a:rPr>
              <a:t>Programmer </a:t>
            </a:r>
            <a:r>
              <a:rPr lang="en-US" dirty="0" err="1">
                <a:latin typeface="Cambria" pitchFamily="18" charset="0"/>
              </a:rPr>
              <a:t>juga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bertugas</a:t>
            </a:r>
            <a:r>
              <a:rPr lang="en-US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memilih</a:t>
            </a:r>
            <a:r>
              <a:rPr lang="en-US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menggunakan</a:t>
            </a:r>
            <a:r>
              <a:rPr lang="en-US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bahasa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pemrograman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tepat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sesuai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kondisi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diterapkan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r>
              <a:rPr lang="en-US" dirty="0" smtClean="0">
                <a:latin typeface="Cambria" pitchFamily="18" charset="0"/>
              </a:rPr>
              <a:t>programmer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berkewajiban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untuk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membuat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program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bentuk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mudah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dioperasikan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i="1" dirty="0">
                <a:latin typeface="Cambria" pitchFamily="18" charset="0"/>
              </a:rPr>
              <a:t>user friendly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bagi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operatornya</a:t>
            </a:r>
            <a:r>
              <a:rPr lang="en-US" dirty="0">
                <a:latin typeface="Cambria" pitchFamily="18" charset="0"/>
              </a:rPr>
              <a:t> </a:t>
            </a:r>
          </a:p>
          <a:p>
            <a:r>
              <a:rPr lang="en-US" dirty="0" smtClean="0">
                <a:latin typeface="Cambria" pitchFamily="18" charset="0"/>
              </a:rPr>
              <a:t>Programmer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berkewajiban</a:t>
            </a:r>
            <a:r>
              <a:rPr lang="en-US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mendokumentasikan</a:t>
            </a:r>
            <a:r>
              <a:rPr lang="en-US" dirty="0">
                <a:latin typeface="Cambria" pitchFamily="18" charset="0"/>
              </a:rPr>
              <a:t> program, </a:t>
            </a:r>
            <a:r>
              <a:rPr lang="en-US" i="1" dirty="0">
                <a:latin typeface="Cambria" pitchFamily="18" charset="0"/>
              </a:rPr>
              <a:t>testing</a:t>
            </a:r>
            <a:r>
              <a:rPr lang="en-US" dirty="0">
                <a:latin typeface="Cambria" pitchFamily="18" charset="0"/>
              </a:rPr>
              <a:t> program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i="1" dirty="0">
                <a:latin typeface="Cambria" pitchFamily="18" charset="0"/>
              </a:rPr>
              <a:t>running </a:t>
            </a:r>
            <a:r>
              <a:rPr lang="en-US" dirty="0">
                <a:latin typeface="Cambria" pitchFamily="18" charset="0"/>
              </a:rPr>
              <a:t>program.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Programmer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8532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Fase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Kegiatan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352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>
                <a:latin typeface="Cambria" pitchFamily="18" charset="0"/>
              </a:rPr>
              <a:t>Terdapat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sepuluh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fase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kegiatan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dalam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pngembangan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sistem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informasi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seperti</a:t>
            </a:r>
            <a:r>
              <a:rPr lang="en-US" sz="2800" dirty="0">
                <a:latin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</a:rPr>
              <a:t>terdapat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pada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tabel</a:t>
            </a:r>
            <a:r>
              <a:rPr lang="en-US" sz="2800" dirty="0">
                <a:latin typeface="Cambria" pitchFamily="18" charset="0"/>
              </a:rPr>
              <a:t>. </a:t>
            </a:r>
            <a:endParaRPr lang="en-US" sz="2800" dirty="0" smtClean="0">
              <a:latin typeface="Cambria" pitchFamily="18" charset="0"/>
            </a:endParaRPr>
          </a:p>
          <a:p>
            <a:pPr marL="0" indent="0" algn="ctr">
              <a:buNone/>
            </a:pPr>
            <a:endParaRPr lang="en-US" sz="2800" dirty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Cambria" pitchFamily="18" charset="0"/>
              </a:rPr>
              <a:t>Dari </a:t>
            </a:r>
            <a:r>
              <a:rPr lang="en-US" sz="2800" dirty="0" err="1">
                <a:latin typeface="Cambria" pitchFamily="18" charset="0"/>
              </a:rPr>
              <a:t>sepuluh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fase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tersebut</a:t>
            </a:r>
            <a:r>
              <a:rPr lang="en-US" sz="2800" dirty="0">
                <a:latin typeface="Cambria" pitchFamily="18" charset="0"/>
              </a:rPr>
              <a:t>, </a:t>
            </a:r>
            <a:r>
              <a:rPr lang="en-US" sz="2800" dirty="0" err="1">
                <a:latin typeface="Cambria" pitchFamily="18" charset="0"/>
              </a:rPr>
              <a:t>jadwal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kegiatan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menyeluruh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disusun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sebagai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suatu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rencana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induk</a:t>
            </a:r>
            <a:r>
              <a:rPr lang="en-US" sz="2800" dirty="0">
                <a:latin typeface="Cambria" pitchFamily="18" charset="0"/>
              </a:rPr>
              <a:t> (</a:t>
            </a:r>
            <a:r>
              <a:rPr lang="en-US" sz="2800" i="1" dirty="0">
                <a:latin typeface="Cambria" pitchFamily="18" charset="0"/>
              </a:rPr>
              <a:t>master plan</a:t>
            </a:r>
            <a:r>
              <a:rPr lang="en-US" sz="2800" dirty="0">
                <a:latin typeface="Cambria" pitchFamily="18" charset="0"/>
              </a:rPr>
              <a:t>) </a:t>
            </a:r>
            <a:r>
              <a:rPr lang="en-US" sz="2800" dirty="0" err="1">
                <a:latin typeface="Cambria" pitchFamily="18" charset="0"/>
              </a:rPr>
              <a:t>dari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seluruh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fase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kegiatan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proyek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pengembangan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sistem</a:t>
            </a:r>
            <a:r>
              <a:rPr lang="en-US" sz="2800" dirty="0">
                <a:latin typeface="Cambria" pitchFamily="18" charset="0"/>
              </a:rPr>
              <a:t>.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0646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Fase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Kegiatan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167493"/>
              </p:ext>
            </p:extLst>
          </p:nvPr>
        </p:nvGraphicFramePr>
        <p:xfrm>
          <a:off x="1371600" y="1371600"/>
          <a:ext cx="6324601" cy="517461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83177"/>
                <a:gridCol w="4372472"/>
                <a:gridCol w="1168952"/>
              </a:tblGrid>
              <a:tr h="40381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No</a:t>
                      </a:r>
                      <a:endParaRPr lang="en-US" sz="2200" b="1" dirty="0">
                        <a:solidFill>
                          <a:srgbClr val="7030A0"/>
                        </a:solidFill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Kegiatan</a:t>
                      </a:r>
                      <a:endParaRPr lang="en-US" sz="2200" b="1" dirty="0">
                        <a:solidFill>
                          <a:srgbClr val="7030A0"/>
                        </a:solidFill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Kode</a:t>
                      </a:r>
                      <a:endParaRPr lang="en-US" sz="2200" b="1" dirty="0">
                        <a:solidFill>
                          <a:srgbClr val="7030A0"/>
                        </a:solidFill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7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Analisa dan Investigasi Sistem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A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7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2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Desain Umum Sistem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B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7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Desain Khusus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C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7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4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Pengembangan program dan prosedur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D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7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5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Pengadaan Perangkat Keras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E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49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6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Instalasi dan Pemasangan Perangkat Keras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F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549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7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Instalasi dan Pemasangan Perangkat Lunak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G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7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8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Testing Program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H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7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9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Running Program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I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27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10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mbria" pitchFamily="18" charset="0"/>
                        </a:rPr>
                        <a:t>Evaluasi Sistem</a:t>
                      </a:r>
                      <a:endParaRPr lang="en-US" sz="22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Cambria" pitchFamily="18" charset="0"/>
                        </a:rPr>
                        <a:t>J</a:t>
                      </a:r>
                      <a:endParaRPr lang="en-US" sz="22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178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Fase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Kegiatan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endParaRPr lang="en-US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352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>
                <a:latin typeface="Cambria" pitchFamily="18" charset="0"/>
              </a:rPr>
              <a:t>Setelah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menentukan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sepuluh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fase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kegiatan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seperti</a:t>
            </a:r>
            <a:r>
              <a:rPr lang="en-US" sz="2800" dirty="0">
                <a:latin typeface="Cambria" pitchFamily="18" charset="0"/>
              </a:rPr>
              <a:t> di </a:t>
            </a:r>
            <a:r>
              <a:rPr lang="en-US" sz="2800" dirty="0" err="1">
                <a:latin typeface="Cambria" pitchFamily="18" charset="0"/>
              </a:rPr>
              <a:t>atas</a:t>
            </a:r>
            <a:r>
              <a:rPr lang="en-US" sz="2800" dirty="0">
                <a:latin typeface="Cambria" pitchFamily="18" charset="0"/>
              </a:rPr>
              <a:t>, </a:t>
            </a:r>
            <a:r>
              <a:rPr lang="en-US" sz="2800" dirty="0" err="1">
                <a:latin typeface="Cambria" pitchFamily="18" charset="0"/>
              </a:rPr>
              <a:t>selanjutnya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disusun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Cambria" pitchFamily="18" charset="0"/>
              </a:rPr>
              <a:t>jadwal</a:t>
            </a:r>
            <a:r>
              <a:rPr lang="en-US" sz="28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Cambria" pitchFamily="18" charset="0"/>
              </a:rPr>
              <a:t>kegiatan</a:t>
            </a:r>
            <a:r>
              <a:rPr lang="en-US" sz="28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yang </a:t>
            </a:r>
            <a:r>
              <a:rPr lang="en-US" sz="2800" dirty="0" err="1">
                <a:latin typeface="Cambria" pitchFamily="18" charset="0"/>
              </a:rPr>
              <a:t>mencantumkan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Cambria" pitchFamily="18" charset="0"/>
              </a:rPr>
              <a:t>batas-batas</a:t>
            </a:r>
            <a:r>
              <a:rPr lang="en-US" sz="28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Cambria" pitchFamily="18" charset="0"/>
              </a:rPr>
              <a:t>waktu</a:t>
            </a:r>
            <a:r>
              <a:rPr lang="en-US" sz="28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yang </a:t>
            </a:r>
            <a:r>
              <a:rPr lang="en-US" sz="2800" dirty="0" err="1">
                <a:latin typeface="Cambria" pitchFamily="18" charset="0"/>
              </a:rPr>
              <a:t>diperlukan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dari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setiap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tahap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kegiatan</a:t>
            </a:r>
            <a:r>
              <a:rPr lang="en-US" sz="2800" dirty="0">
                <a:latin typeface="Cambria" pitchFamily="18" charset="0"/>
              </a:rPr>
              <a:t>. </a:t>
            </a:r>
            <a:endParaRPr lang="en-US" sz="2800" dirty="0" smtClean="0">
              <a:latin typeface="Cambria" pitchFamily="18" charset="0"/>
            </a:endParaRPr>
          </a:p>
          <a:p>
            <a:endParaRPr lang="en-US" sz="2800" dirty="0">
              <a:latin typeface="Cambria" pitchFamily="18" charset="0"/>
            </a:endParaRPr>
          </a:p>
          <a:p>
            <a:r>
              <a:rPr lang="en-US" sz="2800" b="1" i="1" dirty="0" err="1" smtClean="0">
                <a:solidFill>
                  <a:srgbClr val="7030A0"/>
                </a:solidFill>
                <a:latin typeface="Cambria" pitchFamily="18" charset="0"/>
              </a:rPr>
              <a:t>Sebagai</a:t>
            </a:r>
            <a:r>
              <a:rPr lang="en-US" sz="2800" b="1" i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Cambria" pitchFamily="18" charset="0"/>
              </a:rPr>
              <a:t>contoh</a:t>
            </a:r>
            <a:r>
              <a:rPr lang="en-US" sz="2800" b="1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endParaRPr lang="en-US" sz="2800" b="1" i="1" dirty="0" smtClean="0">
              <a:solidFill>
                <a:srgbClr val="7030A0"/>
              </a:solidFill>
              <a:latin typeface="Cambria" pitchFamily="18" charset="0"/>
            </a:endParaRPr>
          </a:p>
          <a:p>
            <a:pPr marL="517525" indent="0">
              <a:buNone/>
            </a:pPr>
            <a:r>
              <a:rPr lang="en-US" sz="2800" dirty="0" err="1" smtClean="0">
                <a:latin typeface="Cambria" pitchFamily="18" charset="0"/>
              </a:rPr>
              <a:t>akan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dilihat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salah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satu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alternatif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penyusunan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jadwal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seperti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pada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gambar</a:t>
            </a:r>
            <a:r>
              <a:rPr lang="en-US" sz="2800" dirty="0">
                <a:latin typeface="Cambria" pitchFamily="18" charset="0"/>
              </a:rPr>
              <a:t> 5.2.</a:t>
            </a:r>
          </a:p>
          <a:p>
            <a:pPr marL="0" indent="0">
              <a:buNone/>
            </a:pPr>
            <a:endParaRPr lang="en-US" sz="2800" dirty="0">
              <a:latin typeface="Cambria" pitchFamily="18" charset="0"/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648200"/>
            <a:ext cx="594706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4933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>
              <a:latin typeface="Cambria" pitchFamily="18" charset="0"/>
            </a:endParaRPr>
          </a:p>
          <a:p>
            <a:r>
              <a:rPr lang="en-US" dirty="0" err="1" smtClean="0">
                <a:latin typeface="Cambria" pitchFamily="18" charset="0"/>
              </a:rPr>
              <a:t>Pembelian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perangkat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keras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dapat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dilakukan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bersamaan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waktu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analisa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desain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pembuatan</a:t>
            </a:r>
            <a:r>
              <a:rPr lang="en-US" dirty="0">
                <a:latin typeface="Cambria" pitchFamily="18" charset="0"/>
              </a:rPr>
              <a:t> program </a:t>
            </a:r>
            <a:r>
              <a:rPr lang="en-US" dirty="0" err="1" smtClean="0">
                <a:latin typeface="Cambria" pitchFamily="18" charset="0"/>
              </a:rPr>
              <a:t>komputer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err="1" smtClean="0">
                <a:latin typeface="Cambria" pitchFamily="18" charset="0"/>
              </a:rPr>
              <a:t>sehingga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waktu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diperlukan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pegembangan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dapat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lebih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diefektifkan</a:t>
            </a:r>
            <a:r>
              <a:rPr lang="en-US" dirty="0" smtClean="0">
                <a:latin typeface="Cambria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Cambria" pitchFamily="18" charset="0"/>
              </a:rPr>
              <a:t> </a:t>
            </a:r>
          </a:p>
          <a:p>
            <a:r>
              <a:rPr lang="en-US" dirty="0" err="1" smtClean="0">
                <a:latin typeface="Cambria" pitchFamily="18" charset="0"/>
              </a:rPr>
              <a:t>Pengadaan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instalasi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perangkat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keras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dapat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dilaksanakan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terlebih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dahulu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tidak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perlu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menunggu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sampai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desain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menyeluruh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selesai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dilaksanakan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endParaRPr lang="en-US" dirty="0">
              <a:latin typeface="Cambria" pitchFamily="18" charset="0"/>
            </a:endParaRPr>
          </a:p>
          <a:p>
            <a:r>
              <a:rPr lang="en-US" dirty="0" err="1">
                <a:latin typeface="Cambria" pitchFamily="18" charset="0"/>
              </a:rPr>
              <a:t>Sedangkan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penghitungan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waktu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masing-masing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kegiatan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memiliki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unsur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probabilitas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sehingga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taksiran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waktu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dapat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menggunakan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tiga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macam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yaitu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waktu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optimis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waktu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tengah-tengah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waktu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pesimis</a:t>
            </a:r>
            <a:r>
              <a:rPr lang="en-US" dirty="0" smtClean="0">
                <a:latin typeface="Cambria" pitchFamily="18" charset="0"/>
              </a:rPr>
              <a:t>.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Fase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Kegiatan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endParaRPr lang="en-US" sz="36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41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910617"/>
              </p:ext>
            </p:extLst>
          </p:nvPr>
        </p:nvGraphicFramePr>
        <p:xfrm>
          <a:off x="1219200" y="1600202"/>
          <a:ext cx="6705600" cy="47244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26972"/>
                <a:gridCol w="2872606"/>
                <a:gridCol w="1048622"/>
                <a:gridCol w="990600"/>
                <a:gridCol w="1066800"/>
              </a:tblGrid>
              <a:tr h="62992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No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Kegiatan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Waktu</a:t>
                      </a:r>
                      <a:r>
                        <a:rPr lang="en-US" sz="1800" b="1" dirty="0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Optimis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Waktu</a:t>
                      </a:r>
                      <a:r>
                        <a:rPr lang="en-US" sz="1800" b="1" dirty="0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 Tengah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Waktu</a:t>
                      </a:r>
                      <a:r>
                        <a:rPr lang="en-US" sz="1800" b="1" dirty="0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7030A0"/>
                          </a:solidFill>
                          <a:effectLst/>
                          <a:latin typeface="Cambria" pitchFamily="18" charset="0"/>
                        </a:rPr>
                        <a:t>Pesimis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9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A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Analisa Sistem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6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4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2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9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B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Desain Umum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4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2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9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C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Desain khusus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4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2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92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D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Pengembangan Program dan Prosedur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10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8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6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9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E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Pengadaan Perangkat Keras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4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2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92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F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Instalasi dan Pemasangan Perangkat Keras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992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G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Instalasi dan Pemasangan Perangkat Lunak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9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H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Testing Program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9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I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Running Program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49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J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Evaluasi Sistem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3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itchFamily="18" charset="0"/>
                        </a:rPr>
                        <a:t>2</a:t>
                      </a:r>
                      <a:endParaRPr lang="en-US" sz="180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itchFamily="18" charset="0"/>
                        </a:rPr>
                        <a:t>1</a:t>
                      </a:r>
                      <a:endParaRPr lang="en-US" sz="1800" dirty="0">
                        <a:effectLst/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Fase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Kegiatan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Alternatif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Waktu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Kegiatan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9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endParaRPr lang="en-GB" sz="2800" dirty="0" smtClean="0">
              <a:latin typeface="Cambria" pitchFamily="18" charset="0"/>
            </a:endParaRPr>
          </a:p>
          <a:p>
            <a:pPr marL="0" lvl="0" indent="0" algn="r">
              <a:buNone/>
            </a:pPr>
            <a:r>
              <a:rPr lang="en-GB" sz="2800" b="1" i="1" dirty="0" err="1" smtClean="0">
                <a:solidFill>
                  <a:srgbClr val="7030A0"/>
                </a:solidFill>
                <a:latin typeface="Cambria" pitchFamily="18" charset="0"/>
              </a:rPr>
              <a:t>Tujuan</a:t>
            </a:r>
            <a:r>
              <a:rPr lang="en-GB" sz="2800" b="1" i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GB" sz="2800" b="1" i="1" dirty="0" err="1" smtClean="0">
                <a:solidFill>
                  <a:srgbClr val="7030A0"/>
                </a:solidFill>
                <a:latin typeface="Cambria" pitchFamily="18" charset="0"/>
              </a:rPr>
              <a:t>Materi</a:t>
            </a:r>
            <a:r>
              <a:rPr lang="en-GB" sz="2800" b="1" i="1" dirty="0" smtClean="0">
                <a:solidFill>
                  <a:srgbClr val="7030A0"/>
                </a:solidFill>
                <a:latin typeface="Cambria" pitchFamily="18" charset="0"/>
              </a:rPr>
              <a:t> :</a:t>
            </a:r>
          </a:p>
          <a:p>
            <a:pPr marL="0" lvl="0" indent="0" algn="r">
              <a:buNone/>
            </a:pPr>
            <a:r>
              <a:rPr lang="en-GB" sz="2400" i="1" dirty="0" err="1" smtClean="0">
                <a:latin typeface="Cambria" pitchFamily="18" charset="0"/>
              </a:rPr>
              <a:t>Tahap</a:t>
            </a:r>
            <a:r>
              <a:rPr lang="en-GB" sz="2400" i="1" dirty="0" smtClean="0">
                <a:latin typeface="Cambria" pitchFamily="18" charset="0"/>
              </a:rPr>
              <a:t> </a:t>
            </a:r>
            <a:r>
              <a:rPr lang="en-GB" sz="2200" i="1" dirty="0" err="1">
                <a:latin typeface="Cambria" pitchFamily="18" charset="0"/>
              </a:rPr>
              <a:t>Perencanaan</a:t>
            </a:r>
            <a:r>
              <a:rPr lang="en-GB" sz="2400" i="1" dirty="0">
                <a:latin typeface="Cambria" pitchFamily="18" charset="0"/>
              </a:rPr>
              <a:t> </a:t>
            </a:r>
            <a:r>
              <a:rPr lang="en-GB" sz="2400" i="1" dirty="0" err="1" smtClean="0">
                <a:latin typeface="Cambria" pitchFamily="18" charset="0"/>
              </a:rPr>
              <a:t>Sistem</a:t>
            </a:r>
            <a:r>
              <a:rPr lang="en-GB" sz="2400" i="1" dirty="0" smtClean="0">
                <a:latin typeface="Cambria" pitchFamily="18" charset="0"/>
              </a:rPr>
              <a:t>.</a:t>
            </a:r>
            <a:endParaRPr lang="en-US" sz="2400" i="1" dirty="0">
              <a:latin typeface="Cambria" pitchFamily="18" charset="0"/>
            </a:endParaRPr>
          </a:p>
          <a:p>
            <a:pPr marL="0" lvl="0" indent="0" algn="r">
              <a:buNone/>
            </a:pPr>
            <a:r>
              <a:rPr lang="en-GB" sz="2400" i="1" dirty="0" err="1">
                <a:latin typeface="Cambria" pitchFamily="18" charset="0"/>
              </a:rPr>
              <a:t>Mempersiapkan</a:t>
            </a:r>
            <a:r>
              <a:rPr lang="en-GB" sz="2400" i="1" dirty="0">
                <a:latin typeface="Cambria" pitchFamily="18" charset="0"/>
              </a:rPr>
              <a:t> team </a:t>
            </a:r>
            <a:r>
              <a:rPr lang="en-GB" sz="2400" i="1" dirty="0" err="1">
                <a:latin typeface="Cambria" pitchFamily="18" charset="0"/>
              </a:rPr>
              <a:t>pengembangan</a:t>
            </a:r>
            <a:r>
              <a:rPr lang="en-GB" sz="2400" i="1" dirty="0">
                <a:latin typeface="Cambria" pitchFamily="18" charset="0"/>
              </a:rPr>
              <a:t> </a:t>
            </a:r>
            <a:r>
              <a:rPr lang="en-GB" sz="2400" i="1" dirty="0" err="1">
                <a:latin typeface="Cambria" pitchFamily="18" charset="0"/>
              </a:rPr>
              <a:t>proyek</a:t>
            </a:r>
            <a:r>
              <a:rPr lang="en-GB" sz="2400" i="1" dirty="0">
                <a:latin typeface="Cambria" pitchFamily="18" charset="0"/>
              </a:rPr>
              <a:t>.</a:t>
            </a:r>
            <a:endParaRPr lang="en-US" sz="2400" i="1" dirty="0">
              <a:latin typeface="Cambria" pitchFamily="18" charset="0"/>
            </a:endParaRPr>
          </a:p>
          <a:p>
            <a:pPr marL="0" lvl="0" indent="0" algn="r">
              <a:buNone/>
            </a:pPr>
            <a:r>
              <a:rPr lang="en-GB" sz="2400" i="1" dirty="0" err="1">
                <a:latin typeface="Cambria" pitchFamily="18" charset="0"/>
              </a:rPr>
              <a:t>Kebijaksanaan</a:t>
            </a:r>
            <a:r>
              <a:rPr lang="en-GB" sz="2400" i="1" dirty="0">
                <a:latin typeface="Cambria" pitchFamily="18" charset="0"/>
              </a:rPr>
              <a:t> </a:t>
            </a:r>
            <a:r>
              <a:rPr lang="en-GB" sz="2400" i="1" dirty="0" err="1">
                <a:latin typeface="Cambria" pitchFamily="18" charset="0"/>
              </a:rPr>
              <a:t>dalam</a:t>
            </a:r>
            <a:r>
              <a:rPr lang="en-GB" sz="2400" i="1" dirty="0">
                <a:latin typeface="Cambria" pitchFamily="18" charset="0"/>
              </a:rPr>
              <a:t> </a:t>
            </a:r>
            <a:r>
              <a:rPr lang="en-GB" sz="2400" i="1" dirty="0" err="1">
                <a:latin typeface="Cambria" pitchFamily="18" charset="0"/>
              </a:rPr>
              <a:t>penjadwalan</a:t>
            </a:r>
            <a:r>
              <a:rPr lang="en-GB" sz="2400" i="1" dirty="0">
                <a:latin typeface="Cambria" pitchFamily="18" charset="0"/>
              </a:rPr>
              <a:t> </a:t>
            </a:r>
            <a:r>
              <a:rPr lang="en-GB" sz="2400" i="1" dirty="0" err="1">
                <a:latin typeface="Cambria" pitchFamily="18" charset="0"/>
              </a:rPr>
              <a:t>proyek</a:t>
            </a:r>
            <a:r>
              <a:rPr lang="en-GB" sz="2400" i="1" dirty="0">
                <a:latin typeface="Cambria" pitchFamily="18" charset="0"/>
              </a:rPr>
              <a:t>.</a:t>
            </a:r>
            <a:endParaRPr lang="en-US" sz="2400" i="1" dirty="0">
              <a:latin typeface="Cambria" pitchFamily="18" charset="0"/>
            </a:endParaRPr>
          </a:p>
          <a:p>
            <a:pPr marL="0" lvl="0" indent="0" algn="r">
              <a:buNone/>
            </a:pPr>
            <a:r>
              <a:rPr lang="en-GB" sz="2400" i="1" dirty="0" err="1">
                <a:latin typeface="Cambria" pitchFamily="18" charset="0"/>
              </a:rPr>
              <a:t>Komposisi</a:t>
            </a:r>
            <a:r>
              <a:rPr lang="en-GB" sz="2400" i="1" dirty="0">
                <a:latin typeface="Cambria" pitchFamily="18" charset="0"/>
              </a:rPr>
              <a:t> Team </a:t>
            </a:r>
            <a:r>
              <a:rPr lang="en-GB" sz="2400" i="1" dirty="0" err="1">
                <a:latin typeface="Cambria" pitchFamily="18" charset="0"/>
              </a:rPr>
              <a:t>dalam</a:t>
            </a:r>
            <a:r>
              <a:rPr lang="en-GB" sz="2400" i="1" dirty="0">
                <a:latin typeface="Cambria" pitchFamily="18" charset="0"/>
              </a:rPr>
              <a:t> </a:t>
            </a:r>
            <a:r>
              <a:rPr lang="en-GB" sz="2400" i="1" dirty="0" err="1">
                <a:latin typeface="Cambria" pitchFamily="18" charset="0"/>
              </a:rPr>
              <a:t>fase-fase</a:t>
            </a:r>
            <a:r>
              <a:rPr lang="en-GB" sz="2400" i="1" dirty="0">
                <a:latin typeface="Cambria" pitchFamily="18" charset="0"/>
              </a:rPr>
              <a:t> </a:t>
            </a:r>
            <a:r>
              <a:rPr lang="en-GB" sz="2400" i="1" dirty="0" err="1">
                <a:latin typeface="Cambria" pitchFamily="18" charset="0"/>
              </a:rPr>
              <a:t>kegiatan</a:t>
            </a:r>
            <a:r>
              <a:rPr lang="en-GB" sz="2400" i="1" dirty="0">
                <a:latin typeface="Cambria" pitchFamily="18" charset="0"/>
              </a:rPr>
              <a:t> </a:t>
            </a:r>
            <a:r>
              <a:rPr lang="en-GB" sz="2400" i="1" dirty="0" err="1">
                <a:latin typeface="Cambria" pitchFamily="18" charset="0"/>
              </a:rPr>
              <a:t>pengembangan</a:t>
            </a:r>
            <a:r>
              <a:rPr lang="en-GB" sz="2400" i="1" dirty="0">
                <a:latin typeface="Cambria" pitchFamily="18" charset="0"/>
              </a:rPr>
              <a:t> </a:t>
            </a:r>
            <a:r>
              <a:rPr lang="en-GB" sz="2400" i="1" dirty="0" err="1">
                <a:latin typeface="Cambria" pitchFamily="18" charset="0"/>
              </a:rPr>
              <a:t>sistem</a:t>
            </a:r>
            <a:r>
              <a:rPr lang="en-GB" sz="2400" i="1" dirty="0">
                <a:latin typeface="Cambria" pitchFamily="18" charset="0"/>
              </a:rPr>
              <a:t>.</a:t>
            </a:r>
            <a:endParaRPr lang="en-US" sz="2400" i="1" dirty="0">
              <a:latin typeface="Cambria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Kebijaksanaan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dan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Perencanaan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Informasi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Berbasis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Komputer</a:t>
            </a:r>
            <a:endParaRPr lang="en-US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924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Cambria" pitchFamily="18" charset="0"/>
              </a:rPr>
              <a:t>Perlu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dipertimbangkan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komposisi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team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setiap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fase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kegiatan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r>
              <a:rPr lang="en-US" dirty="0" err="1" smtClean="0">
                <a:latin typeface="Cambria" pitchFamily="18" charset="0"/>
              </a:rPr>
              <a:t>Komposisi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team </a:t>
            </a:r>
            <a:r>
              <a:rPr lang="en-US" dirty="0" err="1">
                <a:latin typeface="Cambria" pitchFamily="18" charset="0"/>
              </a:rPr>
              <a:t>tersebut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sedikit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banyak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tergantung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dari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tipe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pekerjaan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diserahkan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kepada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tersebut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Sebagai</a:t>
            </a:r>
            <a:r>
              <a:rPr lang="en-US" b="1" i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7030A0"/>
                </a:solidFill>
                <a:latin typeface="Cambria" pitchFamily="18" charset="0"/>
              </a:rPr>
              <a:t>contoh</a:t>
            </a:r>
            <a:r>
              <a:rPr lang="en-US" b="1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i="1" dirty="0" smtClean="0">
                <a:solidFill>
                  <a:srgbClr val="7030A0"/>
                </a:solidFill>
                <a:latin typeface="Cambria" pitchFamily="18" charset="0"/>
              </a:rPr>
              <a:t>:</a:t>
            </a:r>
          </a:p>
          <a:p>
            <a:pPr marL="350838" indent="0">
              <a:buNone/>
            </a:pPr>
            <a:r>
              <a:rPr lang="en-US" dirty="0" err="1" smtClean="0">
                <a:latin typeface="Cambria" pitchFamily="18" charset="0"/>
              </a:rPr>
              <a:t>Komisi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pengawas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berkepentingan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aspek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perencanaan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sifatnya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jangka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panjang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pPr marL="350838" indent="0">
              <a:buNone/>
            </a:pPr>
            <a:r>
              <a:rPr lang="en-US" dirty="0" err="1" smtClean="0">
                <a:latin typeface="Cambria" pitchFamily="18" charset="0"/>
              </a:rPr>
              <a:t>Komisi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tersebut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menetapkan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tujuan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organisasi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kegiatan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penyusunan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kebijaksanaan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mendapatkan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menggunakan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sumber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daya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serta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disposisi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sumber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daya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tersebut</a:t>
            </a:r>
            <a:r>
              <a:rPr lang="en-US" dirty="0">
                <a:latin typeface="Cambria" pitchFamily="18" charset="0"/>
              </a:rPr>
              <a:t>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Fase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Kegiatan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endParaRPr lang="en-US" sz="36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76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ambria" pitchFamily="18" charset="0"/>
              </a:rPr>
              <a:t>Team </a:t>
            </a:r>
            <a:r>
              <a:rPr lang="en-US" dirty="0">
                <a:latin typeface="Cambria" pitchFamily="18" charset="0"/>
              </a:rPr>
              <a:t>yang </a:t>
            </a:r>
            <a:r>
              <a:rPr lang="en-US" dirty="0" err="1">
                <a:latin typeface="Cambria" pitchFamily="18" charset="0"/>
              </a:rPr>
              <a:t>ditugasi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melaksanakan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berbagai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aktifitas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kegiatan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penyusunan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harus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berperan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serta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penyusunan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jadwal-jadwal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berkaitan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aktifitas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tersebut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r>
              <a:rPr lang="en-US" dirty="0" err="1" smtClean="0">
                <a:latin typeface="Cambria" pitchFamily="18" charset="0"/>
              </a:rPr>
              <a:t>Perencanaan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secara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menyeluruh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belum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menjamin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keberhasilan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suatu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tetapi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tanpa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adanya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perencanaan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yang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jelas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,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akan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menghambat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pelaksanaan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kegiatan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kemungkinan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besar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menyebabkan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pemborosan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waktu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biaya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tenaga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tidak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efisien</a:t>
            </a:r>
            <a:r>
              <a:rPr lang="en-US" dirty="0">
                <a:latin typeface="Cambria" pitchFamily="18" charset="0"/>
              </a:rPr>
              <a:t>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Fase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Kegiatan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endParaRPr lang="en-US" sz="36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23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609600"/>
          </a:xfrm>
        </p:spPr>
        <p:txBody>
          <a:bodyPr/>
          <a:lstStyle/>
          <a:p>
            <a:r>
              <a:rPr lang="en-US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Selesai</a:t>
            </a:r>
            <a:endParaRPr lang="en-US" i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Kebijaksanaan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dan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Perencanaan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Informasi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Berbasis</a:t>
            </a:r>
            <a:r>
              <a:rPr 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Komputer</a:t>
            </a:r>
            <a:endParaRPr lang="en-US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68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Tahap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Perencanaan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Sistem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1"/>
            <a:ext cx="8229600" cy="228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>
                <a:latin typeface="Cambria" pitchFamily="18" charset="0"/>
              </a:rPr>
              <a:t>Tahap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perencanaan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dalam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pengembangan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sebuah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sistem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 smtClean="0">
                <a:latin typeface="Cambria" pitchFamily="18" charset="0"/>
              </a:rPr>
              <a:t>informasi</a:t>
            </a:r>
            <a:r>
              <a:rPr lang="en-US" sz="2800" dirty="0" smtClean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menyangkut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kebijaksanaan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dalam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mempersiapkan</a:t>
            </a:r>
            <a:r>
              <a:rPr lang="en-US" sz="2800" dirty="0">
                <a:latin typeface="Cambria" pitchFamily="18" charset="0"/>
              </a:rPr>
              <a:t> team </a:t>
            </a:r>
            <a:r>
              <a:rPr lang="en-US" sz="2800" dirty="0" err="1">
                <a:latin typeface="Cambria" pitchFamily="18" charset="0"/>
              </a:rPr>
              <a:t>pengembangan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proyek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serta</a:t>
            </a:r>
            <a:r>
              <a:rPr lang="en-US" sz="2800" dirty="0">
                <a:latin typeface="Cambria" pitchFamily="18" charset="0"/>
              </a:rPr>
              <a:t>  </a:t>
            </a:r>
            <a:r>
              <a:rPr lang="en-US" sz="2800" dirty="0" err="1">
                <a:latin typeface="Cambria" pitchFamily="18" charset="0"/>
              </a:rPr>
              <a:t>metode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penyusunan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jadwal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pelaksanaan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proyek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sesuai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dengan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jenis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sistem</a:t>
            </a:r>
            <a:r>
              <a:rPr lang="en-US" sz="2800" dirty="0">
                <a:latin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</a:rPr>
              <a:t>akan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</a:rPr>
              <a:t>ditangani</a:t>
            </a:r>
            <a:r>
              <a:rPr lang="en-US" sz="2800" dirty="0">
                <a:latin typeface="Cambria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6215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Team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Proyek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Cambria" pitchFamily="18" charset="0"/>
              </a:rPr>
              <a:t>Team yang </a:t>
            </a:r>
            <a:r>
              <a:rPr lang="en-US" dirty="0" err="1">
                <a:latin typeface="Cambria" pitchFamily="18" charset="0"/>
              </a:rPr>
              <a:t>tepat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berarti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smtClean="0">
                <a:latin typeface="Cambria" pitchFamily="18" charset="0"/>
              </a:rPr>
              <a:t>yang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dapat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saling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bekerja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sama</a:t>
            </a:r>
            <a:r>
              <a:rPr lang="en-US" dirty="0" smtClean="0">
                <a:latin typeface="Cambria" pitchFamily="18" charset="0"/>
              </a:rPr>
              <a:t>.</a:t>
            </a:r>
          </a:p>
          <a:p>
            <a:r>
              <a:rPr lang="en-US" dirty="0" smtClean="0">
                <a:latin typeface="Cambria" pitchFamily="18" charset="0"/>
              </a:rPr>
              <a:t>Team </a:t>
            </a:r>
            <a:r>
              <a:rPr lang="en-US" dirty="0">
                <a:latin typeface="Cambria" pitchFamily="18" charset="0"/>
              </a:rPr>
              <a:t>yang </a:t>
            </a:r>
            <a:r>
              <a:rPr lang="en-US" dirty="0" err="1">
                <a:latin typeface="Cambria" pitchFamily="18" charset="0"/>
              </a:rPr>
              <a:t>tepat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berarti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juga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merupakan</a:t>
            </a:r>
            <a:r>
              <a:rPr lang="en-US" dirty="0">
                <a:latin typeface="Cambria" pitchFamily="18" charset="0"/>
              </a:rPr>
              <a:t> team yang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memiliki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kelengkapan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bidang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pekerjaan</a:t>
            </a:r>
            <a:r>
              <a:rPr lang="en-US" dirty="0">
                <a:latin typeface="Cambria" pitchFamily="18" charset="0"/>
              </a:rPr>
              <a:t>. </a:t>
            </a:r>
          </a:p>
          <a:p>
            <a:r>
              <a:rPr lang="en-US" dirty="0" err="1">
                <a:latin typeface="Cambria" pitchFamily="18" charset="0"/>
              </a:rPr>
              <a:t>Jumlah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anggota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disesuaikan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ruang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lingkup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proyek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yang </a:t>
            </a:r>
            <a:r>
              <a:rPr lang="en-US" dirty="0" err="1">
                <a:latin typeface="Cambria" pitchFamily="18" charset="0"/>
              </a:rPr>
              <a:t>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dikerjakan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batas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waktu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yang </a:t>
            </a:r>
            <a:r>
              <a:rPr lang="en-US" dirty="0" err="1">
                <a:latin typeface="Cambria" pitchFamily="18" charset="0"/>
              </a:rPr>
              <a:t>diberikan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oleh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manajemen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r>
              <a:rPr lang="en-US" dirty="0" err="1" smtClean="0">
                <a:latin typeface="Cambria" pitchFamily="18" charset="0"/>
              </a:rPr>
              <a:t>Lamanya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tiap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anggota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terlibat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juga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tergantung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dari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jenis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pekerjaan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yang </a:t>
            </a:r>
            <a:r>
              <a:rPr lang="en-US" dirty="0" err="1">
                <a:latin typeface="Cambria" pitchFamily="18" charset="0"/>
              </a:rPr>
              <a:t>harus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ditangani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sesuai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dengan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i="1" dirty="0">
                <a:solidFill>
                  <a:srgbClr val="7030A0"/>
                </a:solidFill>
                <a:latin typeface="Cambria" pitchFamily="18" charset="0"/>
              </a:rPr>
              <a:t>schedule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yang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disusun</a:t>
            </a:r>
            <a:r>
              <a:rPr lang="en-US" dirty="0">
                <a:latin typeface="Cambria" pitchFamily="18" charset="0"/>
              </a:rPr>
              <a:t>. </a:t>
            </a:r>
          </a:p>
          <a:p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782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0" y="4919008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mbria" pitchFamily="18" charset="0"/>
              </a:rPr>
              <a:t>Umumnya</a:t>
            </a:r>
            <a:r>
              <a:rPr lang="en-US" sz="120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mbria" pitchFamily="18" charset="0"/>
              </a:rPr>
              <a:t> </a:t>
            </a:r>
            <a:endParaRPr lang="en-US" sz="12000" b="1" dirty="0">
              <a:solidFill>
                <a:schemeClr val="accent4">
                  <a:lumMod val="20000"/>
                  <a:lumOff val="8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ambria" pitchFamily="18" charset="0"/>
              </a:rPr>
              <a:t>Tenaga-tenaga</a:t>
            </a:r>
            <a:r>
              <a:rPr lang="en-US" dirty="0" smtClean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dibutuhkan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implementasi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antara</a:t>
            </a:r>
            <a:r>
              <a:rPr lang="en-US" dirty="0">
                <a:latin typeface="Cambria" pitchFamily="18" charset="0"/>
              </a:rPr>
              <a:t> lain </a:t>
            </a:r>
            <a:r>
              <a:rPr lang="en-US" dirty="0" err="1" smtClean="0">
                <a:latin typeface="Cambria" pitchFamily="18" charset="0"/>
              </a:rPr>
              <a:t>adalah</a:t>
            </a:r>
            <a:r>
              <a:rPr lang="en-US" dirty="0" smtClean="0">
                <a:latin typeface="Cambria" pitchFamily="18" charset="0"/>
              </a:rPr>
              <a:t> :</a:t>
            </a:r>
          </a:p>
          <a:p>
            <a:r>
              <a:rPr lang="en-US" dirty="0" err="1" smtClean="0">
                <a:latin typeface="Cambria" pitchFamily="18" charset="0"/>
              </a:rPr>
              <a:t>pengawas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diambilkan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dari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 smtClean="0">
                <a:latin typeface="Cambria" pitchFamily="18" charset="0"/>
              </a:rPr>
              <a:t>manajemen</a:t>
            </a:r>
            <a:r>
              <a:rPr lang="en-US" dirty="0">
                <a:latin typeface="Cambria" pitchFamily="18" charset="0"/>
              </a:rPr>
              <a:t>.</a:t>
            </a:r>
            <a:endParaRPr lang="en-US" dirty="0" smtClean="0">
              <a:latin typeface="Cambria" pitchFamily="18" charset="0"/>
            </a:endParaRPr>
          </a:p>
          <a:p>
            <a:r>
              <a:rPr lang="en-US" dirty="0" err="1" smtClean="0">
                <a:latin typeface="Cambria" pitchFamily="18" charset="0"/>
              </a:rPr>
              <a:t>seorang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orang </a:t>
            </a:r>
            <a:r>
              <a:rPr lang="en-US" dirty="0" err="1">
                <a:latin typeface="Cambria" pitchFamily="18" charset="0"/>
              </a:rPr>
              <a:t>koordinator</a:t>
            </a:r>
            <a:r>
              <a:rPr lang="en-US" dirty="0">
                <a:latin typeface="Cambria" pitchFamily="18" charset="0"/>
              </a:rPr>
              <a:t> (</a:t>
            </a:r>
            <a:r>
              <a:rPr lang="en-US" i="1" dirty="0" err="1">
                <a:latin typeface="Cambria" pitchFamily="18" charset="0"/>
              </a:rPr>
              <a:t>analis</a:t>
            </a:r>
            <a:r>
              <a:rPr lang="en-US" i="1" dirty="0">
                <a:latin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</a:rPr>
              <a:t>sistem</a:t>
            </a:r>
            <a:r>
              <a:rPr lang="en-US" i="1" dirty="0">
                <a:latin typeface="Cambria" pitchFamily="18" charset="0"/>
              </a:rPr>
              <a:t> senior</a:t>
            </a:r>
            <a:r>
              <a:rPr lang="en-US" dirty="0" smtClean="0">
                <a:latin typeface="Cambria" pitchFamily="18" charset="0"/>
              </a:rPr>
              <a:t>).</a:t>
            </a:r>
          </a:p>
          <a:p>
            <a:r>
              <a:rPr lang="en-US" dirty="0" err="1" smtClean="0">
                <a:latin typeface="Cambria" pitchFamily="18" charset="0"/>
              </a:rPr>
              <a:t>beberapa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orang </a:t>
            </a:r>
            <a:r>
              <a:rPr lang="en-US" dirty="0" err="1">
                <a:latin typeface="Cambria" pitchFamily="18" charset="0"/>
              </a:rPr>
              <a:t>analis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yunior</a:t>
            </a:r>
            <a:r>
              <a:rPr lang="en-US" dirty="0">
                <a:latin typeface="Cambria" pitchFamily="18" charset="0"/>
              </a:rPr>
              <a:t>.</a:t>
            </a:r>
            <a:endParaRPr lang="en-US" dirty="0" smtClean="0">
              <a:latin typeface="Cambria" pitchFamily="18" charset="0"/>
            </a:endParaRPr>
          </a:p>
          <a:p>
            <a:r>
              <a:rPr lang="en-US" dirty="0" err="1" smtClean="0">
                <a:latin typeface="Cambria" pitchFamily="18" charset="0"/>
              </a:rPr>
              <a:t>beberapa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orang </a:t>
            </a:r>
            <a:r>
              <a:rPr lang="en-US" dirty="0" smtClean="0">
                <a:latin typeface="Cambria" pitchFamily="18" charset="0"/>
              </a:rPr>
              <a:t>programmer.</a:t>
            </a:r>
          </a:p>
          <a:p>
            <a:r>
              <a:rPr lang="en-US" dirty="0" err="1" smtClean="0">
                <a:latin typeface="Cambria" pitchFamily="18" charset="0"/>
              </a:rPr>
              <a:t>beberapa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orang </a:t>
            </a:r>
            <a:r>
              <a:rPr lang="en-US" dirty="0" err="1">
                <a:latin typeface="Cambria" pitchFamily="18" charset="0"/>
              </a:rPr>
              <a:t>spesialis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bidang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tertentu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sesuai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dikembangkan</a:t>
            </a:r>
            <a:r>
              <a:rPr lang="en-US" dirty="0">
                <a:latin typeface="Cambria" pitchFamily="18" charset="0"/>
              </a:rPr>
              <a:t>.</a:t>
            </a: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Team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Proyek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214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8212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Team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Pengembangan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Proyek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358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ambria" pitchFamily="18" charset="0"/>
              </a:rPr>
              <a:t>Pengawas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hal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ini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merupakan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gabungan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dari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anggota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manajemen</a:t>
            </a:r>
            <a:r>
              <a:rPr lang="en-US" dirty="0">
                <a:latin typeface="Cambria" pitchFamily="18" charset="0"/>
              </a:rPr>
              <a:t> internal </a:t>
            </a:r>
            <a:r>
              <a:rPr lang="en-US" dirty="0" err="1">
                <a:latin typeface="Cambria" pitchFamily="18" charset="0"/>
              </a:rPr>
              <a:t>perusahaan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berkepentingan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terhadap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tersebut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US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ambria" pitchFamily="18" charset="0"/>
              </a:rPr>
              <a:t>Komisi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pengawas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ini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memiliki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tugas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antara</a:t>
            </a:r>
            <a:r>
              <a:rPr lang="en-US" dirty="0">
                <a:latin typeface="Cambria" pitchFamily="18" charset="0"/>
              </a:rPr>
              <a:t> lain :</a:t>
            </a:r>
          </a:p>
          <a:p>
            <a:pPr lvl="0"/>
            <a:r>
              <a:rPr lang="en-US" dirty="0" err="1">
                <a:latin typeface="Cambria" pitchFamily="18" charset="0"/>
              </a:rPr>
              <a:t>Merumuskan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baik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secara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kualitatif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maupun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kuantitatif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tujuan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sasaran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dibuat</a:t>
            </a:r>
            <a:r>
              <a:rPr lang="en-US" dirty="0">
                <a:latin typeface="Cambria" pitchFamily="18" charset="0"/>
              </a:rPr>
              <a:t>. </a:t>
            </a:r>
          </a:p>
          <a:p>
            <a:pPr lvl="0"/>
            <a:r>
              <a:rPr lang="en-US" dirty="0" err="1">
                <a:latin typeface="Cambria" pitchFamily="18" charset="0"/>
              </a:rPr>
              <a:t>Memberikan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pedoman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pengarahan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bahkan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berperan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serta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studi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kelayakan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dilakukan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sebelum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sistem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diimplementasikan</a:t>
            </a:r>
            <a:r>
              <a:rPr lang="en-US" dirty="0">
                <a:latin typeface="Cambria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Pengawas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Proyek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624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ambria" pitchFamily="18" charset="0"/>
              </a:rPr>
              <a:t>Komisi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pengawas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ini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memiliki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tugas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antara</a:t>
            </a:r>
            <a:r>
              <a:rPr lang="en-US" dirty="0">
                <a:latin typeface="Cambria" pitchFamily="18" charset="0"/>
              </a:rPr>
              <a:t> lain :</a:t>
            </a:r>
          </a:p>
          <a:p>
            <a:pPr lvl="0"/>
            <a:r>
              <a:rPr lang="en-US" dirty="0" err="1" smtClean="0">
                <a:latin typeface="Cambria" pitchFamily="18" charset="0"/>
              </a:rPr>
              <a:t>Sebagai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penghubung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jembatan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komunikasi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antara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organisasi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secara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umum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pPr marL="914400" lvl="0" indent="0">
              <a:buNone/>
            </a:pPr>
            <a:r>
              <a:rPr lang="en-US" i="1" dirty="0" err="1" smtClean="0">
                <a:solidFill>
                  <a:srgbClr val="7030A0"/>
                </a:solidFill>
                <a:latin typeface="Cambria" pitchFamily="18" charset="0"/>
              </a:rPr>
              <a:t>Termasuk</a:t>
            </a:r>
            <a:r>
              <a:rPr lang="en-US" i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juga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bertugas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memberikan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pengertian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dan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memperkenalkan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kegiatan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proyek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yang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berlangsung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kepada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Cambria" pitchFamily="18" charset="0"/>
              </a:rPr>
              <a:t>organisasi</a:t>
            </a:r>
            <a:r>
              <a:rPr lang="en-US" i="1" dirty="0">
                <a:solidFill>
                  <a:srgbClr val="7030A0"/>
                </a:solidFill>
                <a:latin typeface="Cambria" pitchFamily="18" charset="0"/>
              </a:rPr>
              <a:t>.</a:t>
            </a:r>
          </a:p>
          <a:p>
            <a:pPr lvl="0"/>
            <a:r>
              <a:rPr lang="en-US" dirty="0" err="1">
                <a:latin typeface="Cambria" pitchFamily="18" charset="0"/>
              </a:rPr>
              <a:t>Memberikan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persetujuan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atas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</a:rPr>
              <a:t>schedul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,  </a:t>
            </a:r>
            <a:r>
              <a:rPr lang="en-US" dirty="0" err="1">
                <a:latin typeface="Cambria" pitchFamily="18" charset="0"/>
              </a:rPr>
              <a:t>anggaran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kalkulasi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biaya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serta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melaksanakan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pengendalian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terakhir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atas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perkembangan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kualitas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biaya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realisasi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.</a:t>
            </a:r>
          </a:p>
          <a:p>
            <a:endParaRPr lang="en-US" dirty="0">
              <a:latin typeface="Cambria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Pengawas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Proyek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548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ambria" pitchFamily="18" charset="0"/>
              </a:rPr>
              <a:t>Koordinator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merupakan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jembatan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Cambria" pitchFamily="18" charset="0"/>
              </a:rPr>
              <a:t>penghubung</a:t>
            </a:r>
            <a:r>
              <a:rPr lang="en-US" b="1" dirty="0" smtClean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antara</a:t>
            </a:r>
            <a:r>
              <a:rPr lang="en-US" dirty="0" smtClean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manajemen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dengan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anggota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pengembangan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. </a:t>
            </a:r>
            <a:endParaRPr lang="en-US" dirty="0" smtClean="0">
              <a:latin typeface="Cambria" pitchFamily="18" charset="0"/>
            </a:endParaRPr>
          </a:p>
          <a:p>
            <a:pPr marL="0" indent="0">
              <a:buNone/>
            </a:pPr>
            <a:endParaRPr lang="en-US" dirty="0" smtClean="0">
              <a:latin typeface="Cambria" pitchFamily="18" charset="0"/>
            </a:endParaRPr>
          </a:p>
          <a:p>
            <a:pPr marL="0" indent="0" algn="r">
              <a:buNone/>
            </a:pPr>
            <a:r>
              <a:rPr lang="en-US" dirty="0" err="1" smtClean="0">
                <a:latin typeface="Cambria" pitchFamily="18" charset="0"/>
              </a:rPr>
              <a:t>Koordinator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bertugas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melaporkan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pelaksanaan</a:t>
            </a:r>
            <a:r>
              <a:rPr lang="en-US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tugas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dibebankan</a:t>
            </a:r>
            <a:r>
              <a:rPr lang="en-US" dirty="0">
                <a:latin typeface="Cambria" pitchFamily="18" charset="0"/>
              </a:rPr>
              <a:t> </a:t>
            </a:r>
            <a:endParaRPr lang="en-US" dirty="0" smtClean="0">
              <a:latin typeface="Cambria" pitchFamily="18" charset="0"/>
            </a:endParaRPr>
          </a:p>
          <a:p>
            <a:pPr marL="0" indent="0" algn="r">
              <a:buNone/>
            </a:pPr>
            <a:r>
              <a:rPr lang="en-US" dirty="0" err="1" smtClean="0">
                <a:latin typeface="Cambria" pitchFamily="18" charset="0"/>
              </a:rPr>
              <a:t>komisi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pengawas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kepada</a:t>
            </a:r>
            <a:r>
              <a:rPr lang="en-US" dirty="0">
                <a:latin typeface="Cambria" pitchFamily="18" charset="0"/>
              </a:rPr>
              <a:t> team</a:t>
            </a:r>
            <a:r>
              <a:rPr lang="en-US" dirty="0" smtClean="0">
                <a:latin typeface="Cambria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ambria" pitchFamily="18" charset="0"/>
              </a:rPr>
              <a:t>Tugas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pokok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koordinator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adalah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merencanakan</a:t>
            </a:r>
            <a:r>
              <a:rPr lang="en-US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Cambria" pitchFamily="18" charset="0"/>
              </a:rPr>
              <a:t>mengkoordinasikan</a:t>
            </a:r>
            <a:r>
              <a:rPr lang="en-US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setiap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langkah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dilakukan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dalam</a:t>
            </a:r>
            <a:r>
              <a:rPr lang="en-US" dirty="0">
                <a:latin typeface="Cambria" pitchFamily="18" charset="0"/>
              </a:rPr>
              <a:t> team </a:t>
            </a:r>
            <a:r>
              <a:rPr lang="en-US" dirty="0" err="1">
                <a:latin typeface="Cambria" pitchFamily="18" charset="0"/>
              </a:rPr>
              <a:t>proyek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untuk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mencapai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tujuan</a:t>
            </a:r>
            <a:r>
              <a:rPr lang="en-US" dirty="0">
                <a:latin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</a:rPr>
              <a:t>diharapkan</a:t>
            </a:r>
            <a:r>
              <a:rPr lang="en-US" dirty="0">
                <a:latin typeface="Cambria" pitchFamily="18" charset="0"/>
              </a:rPr>
              <a:t>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Koordinator</a:t>
            </a: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Proyek</a:t>
            </a:r>
            <a:endParaRPr 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9111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1077</Words>
  <Application>Microsoft Office PowerPoint</Application>
  <PresentationFormat>On-screen Show (4:3)</PresentationFormat>
  <Paragraphs>189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Tahap Perencanaan Sistem</vt:lpstr>
      <vt:lpstr>Team Pengembangan Proyek</vt:lpstr>
      <vt:lpstr>Team Pengembangan Proyek</vt:lpstr>
      <vt:lpstr>Team Pengembangan Proyek</vt:lpstr>
      <vt:lpstr>Pengawas Proyek</vt:lpstr>
      <vt:lpstr>Pengawas Proyek</vt:lpstr>
      <vt:lpstr>Koordinator Proyek</vt:lpstr>
      <vt:lpstr>Koordinator Proyek</vt:lpstr>
      <vt:lpstr>Analis Sistem</vt:lpstr>
      <vt:lpstr>Analis Sistem</vt:lpstr>
      <vt:lpstr>Spesialis Bidang</vt:lpstr>
      <vt:lpstr>Programmer</vt:lpstr>
      <vt:lpstr>Fase Kegiatan Pengembangan Sistem</vt:lpstr>
      <vt:lpstr>Fase Kegiatan Pengembangan Sistem</vt:lpstr>
      <vt:lpstr>Fase Kegiatan Pengembangan Sistem</vt:lpstr>
      <vt:lpstr>Fase Kegiatan Pengembangan Sistem</vt:lpstr>
      <vt:lpstr>Fase Kegiatan Pengembangan Sistem Alternatif Waktu Kegiatan </vt:lpstr>
      <vt:lpstr>Fase Kegiatan Pengembangan Sistem</vt:lpstr>
      <vt:lpstr>Fase Kegiatan Pengembangan Sistem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Edna</dc:creator>
  <cp:lastModifiedBy>Edna</cp:lastModifiedBy>
  <cp:revision>9</cp:revision>
  <dcterms:created xsi:type="dcterms:W3CDTF">2014-02-13T02:24:07Z</dcterms:created>
  <dcterms:modified xsi:type="dcterms:W3CDTF">2014-02-13T03:39:08Z</dcterms:modified>
</cp:coreProperties>
</file>