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6" r:id="rId11"/>
    <p:sldId id="264" r:id="rId12"/>
    <p:sldId id="266" r:id="rId13"/>
    <p:sldId id="267" r:id="rId14"/>
    <p:sldId id="268" r:id="rId15"/>
    <p:sldId id="270" r:id="rId16"/>
    <p:sldId id="287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1" r:id="rId28"/>
    <p:sldId id="283" r:id="rId29"/>
    <p:sldId id="284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0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0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8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4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7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0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1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2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3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52BD0-5D76-4386-86FC-8B4CE0A3234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CFFC9-53B9-4F46-A9EC-3EEE71FD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0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 TRADISIONAL KE BASIS KOMPUTER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>
            <a:normAutofit lnSpcReduction="10000"/>
          </a:bodyPr>
          <a:lstStyle/>
          <a:p>
            <a:r>
              <a:rPr lang="en-US" i="1" dirty="0" err="1" smtClean="0">
                <a:solidFill>
                  <a:schemeClr val="tx1"/>
                </a:solidFill>
              </a:rPr>
              <a:t>Materi</a:t>
            </a:r>
            <a:r>
              <a:rPr lang="en-US" i="1" dirty="0" smtClean="0">
                <a:solidFill>
                  <a:schemeClr val="tx1"/>
                </a:solidFill>
              </a:rPr>
              <a:t> Bab 4</a:t>
            </a:r>
          </a:p>
          <a:p>
            <a:r>
              <a:rPr lang="en-US" i="1" dirty="0" err="1" smtClean="0">
                <a:solidFill>
                  <a:schemeClr val="tx1"/>
                </a:solidFill>
              </a:rPr>
              <a:t>Sistem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Informasi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58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8287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 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</a:t>
            </a:r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 TRADISIONAL KE BASIS KOMPUTER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410200"/>
            <a:ext cx="6400800" cy="1066800"/>
          </a:xfrm>
        </p:spPr>
        <p:txBody>
          <a:bodyPr>
            <a:normAutofit/>
          </a:bodyPr>
          <a:lstStyle/>
          <a:p>
            <a:pPr algn="r"/>
            <a:r>
              <a:rPr lang="en-US" sz="4800" b="1" i="1" dirty="0" smtClean="0">
                <a:solidFill>
                  <a:schemeClr val="tx1"/>
                </a:solidFill>
              </a:rPr>
              <a:t>Ada </a:t>
            </a:r>
            <a:r>
              <a:rPr lang="en-US" sz="4800" b="1" i="1" dirty="0" err="1" smtClean="0">
                <a:solidFill>
                  <a:schemeClr val="tx1"/>
                </a:solidFill>
              </a:rPr>
              <a:t>Pertanyaan</a:t>
            </a:r>
            <a:r>
              <a:rPr lang="en-US" sz="4800" b="1" i="1" dirty="0" smtClean="0">
                <a:solidFill>
                  <a:schemeClr val="tx1"/>
                </a:solidFill>
              </a:rPr>
              <a:t> ???</a:t>
            </a:r>
            <a:endParaRPr lang="en-US" sz="4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26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Memahami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Tipe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memperlancar</a:t>
            </a:r>
            <a:r>
              <a:rPr lang="en-US" dirty="0"/>
              <a:t> proses </a:t>
            </a:r>
            <a:r>
              <a:rPr lang="en-US" dirty="0" err="1"/>
              <a:t>transformasi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r>
              <a:rPr lang="en-US" dirty="0" smtClean="0"/>
              <a:t> 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dikategorikan</a:t>
            </a:r>
            <a:r>
              <a:rPr lang="en-US" dirty="0"/>
              <a:t> 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55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73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r>
              <a:rPr lang="en-US" sz="73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3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Korektif</a:t>
            </a:r>
            <a:endParaRPr lang="en-US" sz="73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73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800" dirty="0" err="1"/>
              <a:t>Perubahan</a:t>
            </a:r>
            <a:r>
              <a:rPr lang="en-US" sz="4800" dirty="0"/>
              <a:t> </a:t>
            </a:r>
            <a:r>
              <a:rPr lang="en-US" sz="4800" dirty="0" err="1"/>
              <a:t>korektif</a:t>
            </a:r>
            <a:r>
              <a:rPr lang="en-US" sz="4800" dirty="0"/>
              <a:t> </a:t>
            </a:r>
            <a:r>
              <a:rPr lang="en-US" sz="4800" dirty="0" err="1"/>
              <a:t>merupakan</a:t>
            </a:r>
            <a:r>
              <a:rPr lang="en-US" sz="4800" dirty="0"/>
              <a:t> </a:t>
            </a:r>
            <a:r>
              <a:rPr lang="en-US" sz="4800" dirty="0" err="1"/>
              <a:t>perubahan</a:t>
            </a:r>
            <a:r>
              <a:rPr lang="en-US" sz="4800" dirty="0"/>
              <a:t> yang </a:t>
            </a:r>
            <a:r>
              <a:rPr lang="en-US" sz="4800" dirty="0" err="1"/>
              <a:t>dilakukan</a:t>
            </a:r>
            <a:r>
              <a:rPr lang="en-US" sz="4800" dirty="0"/>
              <a:t> </a:t>
            </a:r>
            <a:r>
              <a:rPr lang="en-US" sz="4800" dirty="0" err="1"/>
              <a:t>karena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lama </a:t>
            </a:r>
            <a:r>
              <a:rPr lang="en-US" sz="4800" dirty="0" err="1"/>
              <a:t>tidak</a:t>
            </a:r>
            <a:r>
              <a:rPr lang="en-US" sz="4800" dirty="0"/>
              <a:t>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memproses</a:t>
            </a:r>
            <a:r>
              <a:rPr lang="en-US" sz="4800" dirty="0"/>
              <a:t> data </a:t>
            </a:r>
            <a:r>
              <a:rPr lang="en-US" sz="4800" dirty="0" err="1"/>
              <a:t>masukan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menghasilkan</a:t>
            </a:r>
            <a:r>
              <a:rPr lang="en-US" sz="4800" dirty="0"/>
              <a:t> output </a:t>
            </a: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 smtClean="0"/>
              <a:t>tepat</a:t>
            </a:r>
            <a:r>
              <a:rPr lang="en-US" sz="4800" dirty="0" smtClean="0"/>
              <a:t>; program </a:t>
            </a:r>
            <a:r>
              <a:rPr lang="en-US" sz="4800" dirty="0"/>
              <a:t>lama </a:t>
            </a:r>
            <a:r>
              <a:rPr lang="en-US" sz="4800" dirty="0" err="1"/>
              <a:t>tidak</a:t>
            </a:r>
            <a:r>
              <a:rPr lang="en-US" sz="4800" dirty="0"/>
              <a:t>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memproses</a:t>
            </a:r>
            <a:r>
              <a:rPr lang="en-US" sz="4800" dirty="0"/>
              <a:t> data </a:t>
            </a: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/>
              <a:t>benar</a:t>
            </a:r>
            <a:r>
              <a:rPr lang="en-US" sz="4800" dirty="0"/>
              <a:t>. </a:t>
            </a:r>
            <a:endParaRPr lang="en-US" sz="4800" dirty="0" smtClean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 smtClean="0"/>
              <a:t>Hal </a:t>
            </a:r>
            <a:r>
              <a:rPr lang="en-US" sz="4800" dirty="0" err="1"/>
              <a:t>ini</a:t>
            </a:r>
            <a:r>
              <a:rPr lang="en-US" sz="4800" dirty="0"/>
              <a:t>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disebabkan</a:t>
            </a:r>
            <a:r>
              <a:rPr lang="en-US" sz="4800" dirty="0"/>
              <a:t> </a:t>
            </a:r>
            <a:r>
              <a:rPr lang="en-US" sz="4800" dirty="0" err="1"/>
              <a:t>karena</a:t>
            </a:r>
            <a:r>
              <a:rPr lang="en-US" sz="4800" dirty="0"/>
              <a:t> </a:t>
            </a:r>
            <a:r>
              <a:rPr lang="en-US" sz="4800" dirty="0" smtClean="0"/>
              <a:t>: </a:t>
            </a:r>
          </a:p>
          <a:p>
            <a:pPr marL="0" indent="0">
              <a:buNone/>
            </a:pPr>
            <a:r>
              <a:rPr lang="en-US" sz="4800" dirty="0" smtClean="0"/>
              <a:t>- </a:t>
            </a:r>
            <a:r>
              <a:rPr lang="en-US" sz="4800" dirty="0" err="1" smtClean="0"/>
              <a:t>kesalahan</a:t>
            </a:r>
            <a:r>
              <a:rPr lang="en-US" sz="4800" dirty="0" smtClean="0"/>
              <a:t> </a:t>
            </a:r>
            <a:r>
              <a:rPr lang="en-US" sz="4800" dirty="0" err="1"/>
              <a:t>logika</a:t>
            </a:r>
            <a:r>
              <a:rPr lang="en-US" sz="4800" dirty="0"/>
              <a:t> yang </a:t>
            </a:r>
            <a:r>
              <a:rPr lang="en-US" sz="4800" dirty="0" err="1"/>
              <a:t>tidak</a:t>
            </a:r>
            <a:r>
              <a:rPr lang="en-US" sz="4800" dirty="0"/>
              <a:t> </a:t>
            </a:r>
            <a:r>
              <a:rPr lang="en-US" sz="4800" dirty="0" err="1"/>
              <a:t>terduga</a:t>
            </a:r>
            <a:r>
              <a:rPr lang="en-US" sz="4800" dirty="0"/>
              <a:t> </a:t>
            </a:r>
            <a:r>
              <a:rPr lang="en-US" sz="4800" dirty="0" err="1"/>
              <a:t>ke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smtClean="0"/>
              <a:t>program</a:t>
            </a:r>
          </a:p>
          <a:p>
            <a:pPr marL="0" indent="0">
              <a:buNone/>
            </a:pPr>
            <a:r>
              <a:rPr lang="en-US" sz="4800" dirty="0" smtClean="0"/>
              <a:t>- </a:t>
            </a:r>
            <a:r>
              <a:rPr lang="en-US" sz="4800" dirty="0" err="1" smtClean="0"/>
              <a:t>kelemahan-kelemahan</a:t>
            </a:r>
            <a:r>
              <a:rPr lang="en-US" sz="4800" dirty="0" smtClean="0"/>
              <a:t> </a:t>
            </a:r>
            <a:r>
              <a:rPr lang="en-US" sz="4800" dirty="0" err="1"/>
              <a:t>kontrol</a:t>
            </a:r>
            <a:r>
              <a:rPr lang="en-US" sz="4800" dirty="0"/>
              <a:t> </a:t>
            </a:r>
            <a:r>
              <a:rPr lang="en-US" sz="4800" dirty="0" err="1"/>
              <a:t>ke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suatu</a:t>
            </a:r>
            <a:r>
              <a:rPr lang="en-US" sz="4800" dirty="0"/>
              <a:t> </a:t>
            </a:r>
            <a:r>
              <a:rPr lang="en-US" sz="4800" dirty="0" smtClean="0"/>
              <a:t>program</a:t>
            </a:r>
            <a:endParaRPr lang="en-US" sz="48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Memahami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Tipe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7540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47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r>
              <a:rPr lang="en-US" sz="47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Adaptif</a:t>
            </a:r>
            <a:endParaRPr lang="en-US" sz="47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43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/>
              <a:t>adaptif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dirty="0" err="1" smtClean="0"/>
              <a:t>Sebagai</a:t>
            </a:r>
            <a:r>
              <a:rPr lang="en-US" b="1" i="1" dirty="0" smtClean="0"/>
              <a:t> </a:t>
            </a:r>
            <a:r>
              <a:rPr lang="en-US" b="1" i="1" dirty="0" err="1"/>
              <a:t>contoh</a:t>
            </a:r>
            <a:r>
              <a:rPr lang="en-US" dirty="0"/>
              <a:t>,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adaptif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ditetapkannya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perpajakan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berwewenang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Memahami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Tipe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56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73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r>
              <a:rPr lang="en-US" sz="73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3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Perfektif</a:t>
            </a:r>
            <a:endParaRPr lang="en-US" sz="73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 smtClean="0"/>
          </a:p>
          <a:p>
            <a:pPr marL="0" indent="0" algn="ctr">
              <a:buNone/>
            </a:pPr>
            <a:r>
              <a:rPr lang="en-US" sz="5400" dirty="0" err="1" smtClean="0"/>
              <a:t>Perubahan</a:t>
            </a:r>
            <a:r>
              <a:rPr lang="en-US" sz="5400" dirty="0" smtClean="0"/>
              <a:t> </a:t>
            </a:r>
            <a:r>
              <a:rPr lang="en-US" sz="5400" dirty="0" err="1"/>
              <a:t>perfektif</a:t>
            </a:r>
            <a:r>
              <a:rPr lang="en-US" sz="5400" dirty="0"/>
              <a:t> </a:t>
            </a:r>
            <a:r>
              <a:rPr lang="en-US" sz="5400" dirty="0" err="1"/>
              <a:t>dilakukan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meningkatkan</a:t>
            </a:r>
            <a:r>
              <a:rPr lang="en-US" sz="5400" dirty="0"/>
              <a:t> </a:t>
            </a:r>
            <a:r>
              <a:rPr lang="en-US" sz="5400" dirty="0" err="1"/>
              <a:t>efisiensi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sehingga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meningkatkan</a:t>
            </a:r>
            <a:r>
              <a:rPr lang="en-US" sz="5400" dirty="0"/>
              <a:t> </a:t>
            </a:r>
            <a:r>
              <a:rPr lang="en-US" sz="5400" dirty="0" err="1"/>
              <a:t>manfaatnya</a:t>
            </a:r>
            <a:r>
              <a:rPr lang="en-US" sz="5400" dirty="0"/>
              <a:t> </a:t>
            </a:r>
            <a:r>
              <a:rPr lang="en-US" sz="5400" dirty="0" err="1"/>
              <a:t>bagai</a:t>
            </a:r>
            <a:r>
              <a:rPr lang="en-US" sz="5400" dirty="0"/>
              <a:t> </a:t>
            </a:r>
            <a:r>
              <a:rPr lang="en-US" sz="5400" dirty="0" err="1"/>
              <a:t>pemakai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tersebut</a:t>
            </a:r>
            <a:r>
              <a:rPr lang="en-US" sz="5400" dirty="0"/>
              <a:t>. </a:t>
            </a:r>
            <a:endParaRPr lang="en-US" sz="5400" dirty="0" smtClean="0"/>
          </a:p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b="1" i="1" dirty="0" err="1" smtClean="0"/>
              <a:t>Sebagai</a:t>
            </a:r>
            <a:r>
              <a:rPr lang="en-US" sz="5400" b="1" i="1" dirty="0" smtClean="0"/>
              <a:t> </a:t>
            </a:r>
            <a:r>
              <a:rPr lang="en-US" sz="5400" b="1" i="1" dirty="0" err="1"/>
              <a:t>contoh</a:t>
            </a:r>
            <a:r>
              <a:rPr lang="en-US" sz="5400" b="1" i="1" dirty="0"/>
              <a:t> </a:t>
            </a:r>
            <a:r>
              <a:rPr lang="en-US" sz="5400" dirty="0" err="1"/>
              <a:t>perubahan</a:t>
            </a:r>
            <a:r>
              <a:rPr lang="en-US" sz="5400" dirty="0"/>
              <a:t> </a:t>
            </a:r>
            <a:r>
              <a:rPr lang="en-US" sz="5400" dirty="0" err="1"/>
              <a:t>ini</a:t>
            </a:r>
            <a:r>
              <a:rPr lang="en-US" sz="5400" dirty="0"/>
              <a:t> </a:t>
            </a:r>
            <a:r>
              <a:rPr lang="en-US" sz="5400" dirty="0" err="1"/>
              <a:t>adalah</a:t>
            </a:r>
            <a:r>
              <a:rPr lang="en-US" sz="5400" dirty="0"/>
              <a:t> </a:t>
            </a:r>
            <a:r>
              <a:rPr lang="en-US" sz="5400" dirty="0" err="1"/>
              <a:t>adanya</a:t>
            </a:r>
            <a:r>
              <a:rPr lang="en-US" sz="5400" dirty="0"/>
              <a:t> </a:t>
            </a:r>
            <a:r>
              <a:rPr lang="en-US" sz="5400" dirty="0" err="1"/>
              <a:t>desain</a:t>
            </a:r>
            <a:r>
              <a:rPr lang="en-US" sz="5400" dirty="0"/>
              <a:t> </a:t>
            </a:r>
            <a:r>
              <a:rPr lang="en-US" sz="5400" dirty="0" err="1"/>
              <a:t>ulang</a:t>
            </a:r>
            <a:r>
              <a:rPr lang="en-US" sz="5400" dirty="0"/>
              <a:t> </a:t>
            </a:r>
            <a:r>
              <a:rPr lang="en-US" sz="5400" dirty="0" err="1"/>
              <a:t>struktur</a:t>
            </a:r>
            <a:r>
              <a:rPr lang="en-US" sz="5400" dirty="0"/>
              <a:t> file agar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lebih</a:t>
            </a:r>
            <a:r>
              <a:rPr lang="en-US" sz="5400" dirty="0"/>
              <a:t> </a:t>
            </a:r>
            <a:r>
              <a:rPr lang="en-US" sz="5400" dirty="0" err="1"/>
              <a:t>meningkat</a:t>
            </a:r>
            <a:r>
              <a:rPr lang="en-US" sz="5400" dirty="0"/>
              <a:t> </a:t>
            </a:r>
            <a:r>
              <a:rPr lang="en-US" sz="5400" dirty="0" err="1"/>
              <a:t>efisiensinya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perubahan-perubahan</a:t>
            </a:r>
            <a:r>
              <a:rPr lang="en-US" sz="5400" dirty="0"/>
              <a:t> program yang </a:t>
            </a:r>
            <a:r>
              <a:rPr lang="en-US" sz="5400" dirty="0" err="1"/>
              <a:t>memungkinkan</a:t>
            </a:r>
            <a:r>
              <a:rPr lang="en-US" sz="5400" dirty="0"/>
              <a:t> program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diproses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waktu</a:t>
            </a:r>
            <a:r>
              <a:rPr lang="en-US" sz="5400" dirty="0"/>
              <a:t> yang </a:t>
            </a:r>
            <a:r>
              <a:rPr lang="en-US" sz="5400" dirty="0" err="1"/>
              <a:t>relatif</a:t>
            </a:r>
            <a:r>
              <a:rPr lang="en-US" sz="5400" dirty="0"/>
              <a:t> </a:t>
            </a:r>
            <a:r>
              <a:rPr lang="en-US" sz="5400" dirty="0" err="1"/>
              <a:t>lebih</a:t>
            </a:r>
            <a:r>
              <a:rPr lang="en-US" sz="5400" dirty="0"/>
              <a:t> </a:t>
            </a:r>
            <a:r>
              <a:rPr lang="en-US" sz="5400" dirty="0" err="1"/>
              <a:t>singkat</a:t>
            </a:r>
            <a:r>
              <a:rPr lang="en-US" sz="5400" dirty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Memahami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Tipe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560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/>
              <a:t>mengenal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memahami</a:t>
            </a:r>
            <a:r>
              <a:rPr lang="en-US" sz="4800" dirty="0"/>
              <a:t> </a:t>
            </a:r>
            <a:r>
              <a:rPr lang="en-US" sz="4800" dirty="0" err="1"/>
              <a:t>tipe</a:t>
            </a:r>
            <a:r>
              <a:rPr lang="en-US" sz="4800" dirty="0"/>
              <a:t> </a:t>
            </a:r>
            <a:r>
              <a:rPr lang="en-US" sz="4800" dirty="0" err="1"/>
              <a:t>perubahan</a:t>
            </a:r>
            <a:r>
              <a:rPr lang="en-US" sz="4800" dirty="0"/>
              <a:t> yang </a:t>
            </a:r>
            <a:r>
              <a:rPr lang="en-US" sz="4800" dirty="0" err="1"/>
              <a:t>terjadi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suatu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, </a:t>
            </a:r>
            <a:r>
              <a:rPr lang="en-US" sz="4800" dirty="0" err="1"/>
              <a:t>maka</a:t>
            </a:r>
            <a:r>
              <a:rPr lang="en-US" sz="4800" dirty="0"/>
              <a:t> </a:t>
            </a:r>
            <a:r>
              <a:rPr lang="en-US" sz="4800" dirty="0" err="1"/>
              <a:t>akan</a:t>
            </a:r>
            <a:r>
              <a:rPr lang="en-US" sz="4800" dirty="0"/>
              <a:t> </a:t>
            </a:r>
            <a:r>
              <a:rPr lang="en-US" sz="4800" dirty="0" err="1"/>
              <a:t>dipahami</a:t>
            </a:r>
            <a:r>
              <a:rPr lang="en-US" sz="4800" dirty="0"/>
              <a:t> pula </a:t>
            </a:r>
            <a:r>
              <a:rPr lang="en-US" sz="4800" dirty="0" err="1"/>
              <a:t>sampai</a:t>
            </a:r>
            <a:r>
              <a:rPr lang="en-US" sz="4800" dirty="0"/>
              <a:t> </a:t>
            </a:r>
            <a:r>
              <a:rPr lang="en-US" sz="4800" dirty="0" err="1"/>
              <a:t>sejauh</a:t>
            </a:r>
            <a:r>
              <a:rPr lang="en-US" sz="4800" dirty="0"/>
              <a:t> </a:t>
            </a:r>
            <a:r>
              <a:rPr lang="en-US" sz="4800" dirty="0" err="1"/>
              <a:t>mana</a:t>
            </a:r>
            <a:r>
              <a:rPr lang="en-US" sz="4800" dirty="0"/>
              <a:t> </a:t>
            </a:r>
            <a:r>
              <a:rPr lang="en-US" sz="4800" dirty="0" err="1"/>
              <a:t>langkah</a:t>
            </a:r>
            <a:r>
              <a:rPr lang="en-US" sz="4800" dirty="0"/>
              <a:t> yang </a:t>
            </a:r>
            <a:r>
              <a:rPr lang="en-US" sz="4800" dirty="0" err="1"/>
              <a:t>harus</a:t>
            </a:r>
            <a:r>
              <a:rPr lang="en-US" sz="4800" dirty="0"/>
              <a:t> </a:t>
            </a:r>
            <a:r>
              <a:rPr lang="en-US" sz="4800" dirty="0" err="1"/>
              <a:t>dilakukan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tahap</a:t>
            </a:r>
            <a:r>
              <a:rPr lang="en-US" sz="4800" dirty="0"/>
              <a:t> </a:t>
            </a:r>
            <a:r>
              <a:rPr lang="en-US" sz="4800" dirty="0" err="1"/>
              <a:t>transformasi</a:t>
            </a:r>
            <a:r>
              <a:rPr lang="en-US" sz="4800" dirty="0"/>
              <a:t> </a:t>
            </a:r>
            <a:r>
              <a:rPr lang="en-US" sz="4800" dirty="0" err="1"/>
              <a:t>ini</a:t>
            </a:r>
            <a:r>
              <a:rPr lang="en-US" sz="4800" dirty="0"/>
              <a:t>. </a:t>
            </a:r>
            <a:endParaRPr lang="en-US" sz="4800" dirty="0" smtClean="0"/>
          </a:p>
          <a:p>
            <a:endParaRPr lang="en-US" sz="4800" dirty="0"/>
          </a:p>
          <a:p>
            <a:pPr marL="0" indent="0" algn="ctr">
              <a:buNone/>
            </a:pPr>
            <a:r>
              <a:rPr lang="en-US" sz="4800" b="1" i="1" dirty="0" err="1" smtClean="0"/>
              <a:t>Seperti</a:t>
            </a:r>
            <a:r>
              <a:rPr lang="en-US" sz="4800" b="1" i="1" dirty="0" smtClean="0"/>
              <a:t> </a:t>
            </a:r>
            <a:r>
              <a:rPr lang="en-US" sz="4800" b="1" i="1" dirty="0" err="1"/>
              <a:t>misalnya</a:t>
            </a:r>
            <a:r>
              <a:rPr lang="en-US" sz="4800" dirty="0"/>
              <a:t>, </a:t>
            </a:r>
            <a:r>
              <a:rPr lang="en-US" sz="4800" dirty="0" err="1"/>
              <a:t>perubahan</a:t>
            </a:r>
            <a:r>
              <a:rPr lang="en-US" sz="4800" dirty="0"/>
              <a:t> </a:t>
            </a:r>
            <a:r>
              <a:rPr lang="en-US" sz="4800" dirty="0" err="1"/>
              <a:t>korektif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adaptif</a:t>
            </a:r>
            <a:r>
              <a:rPr lang="en-US" sz="4800" dirty="0"/>
              <a:t> </a:t>
            </a:r>
            <a:r>
              <a:rPr lang="en-US" sz="4800" dirty="0" err="1"/>
              <a:t>sama-sama</a:t>
            </a:r>
            <a:r>
              <a:rPr lang="en-US" sz="4800" dirty="0"/>
              <a:t> </a:t>
            </a:r>
            <a:r>
              <a:rPr lang="en-US" sz="4800" dirty="0" err="1"/>
              <a:t>memiliki</a:t>
            </a:r>
            <a:r>
              <a:rPr lang="en-US" sz="4800" dirty="0"/>
              <a:t> </a:t>
            </a:r>
            <a:r>
              <a:rPr lang="en-US" sz="4800" dirty="0" err="1"/>
              <a:t>ciri</a:t>
            </a:r>
            <a:r>
              <a:rPr lang="en-US" sz="4800" dirty="0"/>
              <a:t> yang “</a:t>
            </a:r>
            <a:r>
              <a:rPr lang="en-US" sz="4800" dirty="0" err="1"/>
              <a:t>mutlak</a:t>
            </a:r>
            <a:r>
              <a:rPr lang="en-US" sz="4800" dirty="0"/>
              <a:t>” </a:t>
            </a:r>
            <a:r>
              <a:rPr lang="en-US" sz="4800" dirty="0" err="1"/>
              <a:t>yaitu</a:t>
            </a:r>
            <a:r>
              <a:rPr lang="en-US" sz="4800" dirty="0"/>
              <a:t> </a:t>
            </a:r>
            <a:r>
              <a:rPr lang="en-US" sz="4800" dirty="0" err="1"/>
              <a:t>harus</a:t>
            </a:r>
            <a:r>
              <a:rPr lang="en-US" sz="4800" dirty="0"/>
              <a:t> </a:t>
            </a:r>
            <a:r>
              <a:rPr lang="en-US" sz="4800" dirty="0" err="1"/>
              <a:t>dilaksanakan</a:t>
            </a:r>
            <a:r>
              <a:rPr lang="en-US" sz="4800" dirty="0"/>
              <a:t> </a:t>
            </a:r>
            <a:r>
              <a:rPr lang="en-US" sz="4800" dirty="0" err="1"/>
              <a:t>sesuai</a:t>
            </a:r>
            <a:r>
              <a:rPr lang="en-US" sz="4800" dirty="0"/>
              <a:t> </a:t>
            </a: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/>
              <a:t>batasan-batasan</a:t>
            </a:r>
            <a:r>
              <a:rPr lang="en-US" sz="4800" dirty="0"/>
              <a:t> yang </a:t>
            </a:r>
            <a:r>
              <a:rPr lang="en-US" sz="4800" dirty="0" err="1"/>
              <a:t>ditentukan</a:t>
            </a:r>
            <a:r>
              <a:rPr lang="en-US" sz="4800" dirty="0"/>
              <a:t>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perubahan</a:t>
            </a:r>
            <a:r>
              <a:rPr lang="en-US" sz="4800" dirty="0"/>
              <a:t> </a:t>
            </a:r>
            <a:r>
              <a:rPr lang="en-US" sz="4800" dirty="0" err="1"/>
              <a:t>tersebut</a:t>
            </a:r>
            <a:r>
              <a:rPr lang="en-US" sz="4800" dirty="0"/>
              <a:t>. </a:t>
            </a: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err="1" smtClean="0"/>
              <a:t>Sedangkan</a:t>
            </a:r>
            <a:r>
              <a:rPr lang="en-US" sz="4800" dirty="0" smtClean="0"/>
              <a:t> </a:t>
            </a:r>
            <a:r>
              <a:rPr lang="en-US" sz="4800" dirty="0" err="1"/>
              <a:t>perubahan</a:t>
            </a:r>
            <a:r>
              <a:rPr lang="en-US" sz="4800" dirty="0"/>
              <a:t> </a:t>
            </a:r>
            <a:r>
              <a:rPr lang="en-US" sz="4800" dirty="0" err="1"/>
              <a:t>perfektif</a:t>
            </a:r>
            <a:r>
              <a:rPr lang="en-US" sz="4800" dirty="0"/>
              <a:t> </a:t>
            </a:r>
            <a:r>
              <a:rPr lang="en-US" sz="4800" dirty="0" err="1"/>
              <a:t>lebih</a:t>
            </a:r>
            <a:r>
              <a:rPr lang="en-US" sz="4800" dirty="0"/>
              <a:t> </a:t>
            </a:r>
            <a:r>
              <a:rPr lang="en-US" sz="4800" dirty="0" err="1"/>
              <a:t>bersifat</a:t>
            </a:r>
            <a:r>
              <a:rPr lang="en-US" sz="4800" dirty="0"/>
              <a:t> </a:t>
            </a:r>
            <a:r>
              <a:rPr lang="en-US" sz="4800" i="1" dirty="0"/>
              <a:t>optional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diterapkan</a:t>
            </a:r>
            <a:r>
              <a:rPr lang="en-US" sz="4800" dirty="0"/>
              <a:t> </a:t>
            </a:r>
            <a:r>
              <a:rPr lang="en-US" sz="4800" dirty="0" err="1"/>
              <a:t>meski</a:t>
            </a:r>
            <a:r>
              <a:rPr lang="en-US" sz="4800" dirty="0"/>
              <a:t> </a:t>
            </a:r>
            <a:r>
              <a:rPr lang="en-US" sz="4800" dirty="0" err="1"/>
              <a:t>tidak</a:t>
            </a:r>
            <a:r>
              <a:rPr lang="en-US" sz="4800" dirty="0"/>
              <a:t> </a:t>
            </a:r>
            <a:r>
              <a:rPr lang="en-US" sz="4800" dirty="0" err="1"/>
              <a:t>harus</a:t>
            </a:r>
            <a:r>
              <a:rPr lang="en-US" sz="4800" dirty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Memahami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Tipe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667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8287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 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</a:t>
            </a:r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 TRADISIONAL KE BASIS KOMPUTER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410200"/>
            <a:ext cx="6400800" cy="1066800"/>
          </a:xfrm>
        </p:spPr>
        <p:txBody>
          <a:bodyPr>
            <a:normAutofit/>
          </a:bodyPr>
          <a:lstStyle/>
          <a:p>
            <a:pPr algn="r"/>
            <a:r>
              <a:rPr lang="en-US" sz="4800" b="1" i="1" dirty="0" smtClean="0">
                <a:solidFill>
                  <a:schemeClr val="tx1"/>
                </a:solidFill>
              </a:rPr>
              <a:t>Ada </a:t>
            </a:r>
            <a:r>
              <a:rPr lang="en-US" sz="4800" b="1" i="1" dirty="0" err="1" smtClean="0">
                <a:solidFill>
                  <a:schemeClr val="tx1"/>
                </a:solidFill>
              </a:rPr>
              <a:t>Pertanyaan</a:t>
            </a:r>
            <a:r>
              <a:rPr lang="en-US" sz="4800" b="1" i="1" dirty="0" smtClean="0">
                <a:solidFill>
                  <a:schemeClr val="tx1"/>
                </a:solidFill>
              </a:rPr>
              <a:t> ???</a:t>
            </a:r>
            <a:endParaRPr lang="en-US" sz="4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69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 err="1" smtClean="0"/>
              <a:t>sembilan</a:t>
            </a:r>
            <a:r>
              <a:rPr lang="en-US" dirty="0" smtClean="0"/>
              <a:t> </a:t>
            </a:r>
            <a:r>
              <a:rPr lang="en-US" dirty="0" err="1"/>
              <a:t>tahapan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transformasi</a:t>
            </a:r>
            <a:r>
              <a:rPr lang="en-US" dirty="0"/>
              <a:t> 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 yang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endParaRPr lang="en-US" dirty="0"/>
          </a:p>
          <a:p>
            <a:pPr marL="800100" lvl="2" indent="0">
              <a:buNone/>
            </a:pPr>
            <a:r>
              <a:rPr lang="en-US" b="1" dirty="0"/>
              <a:t>1.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 smtClean="0"/>
              <a:t>Analisa</a:t>
            </a:r>
            <a:r>
              <a:rPr lang="en-US" b="1" dirty="0" smtClean="0"/>
              <a:t>/</a:t>
            </a:r>
            <a:r>
              <a:rPr lang="en-US" b="1" dirty="0" err="1" smtClean="0"/>
              <a:t>Investigasi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Definisi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>.</a:t>
            </a:r>
            <a:endParaRPr lang="en-US" dirty="0"/>
          </a:p>
          <a:p>
            <a:pPr marL="800100" lvl="2" indent="0">
              <a:buNone/>
            </a:pPr>
            <a:r>
              <a:rPr lang="en-US" b="1" dirty="0"/>
              <a:t>2.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Kelayakan</a:t>
            </a:r>
            <a:r>
              <a:rPr lang="en-US" b="1" dirty="0"/>
              <a:t>.</a:t>
            </a:r>
            <a:endParaRPr lang="en-US" dirty="0"/>
          </a:p>
          <a:p>
            <a:pPr marL="800100" lvl="2" indent="0">
              <a:buNone/>
            </a:pPr>
            <a:r>
              <a:rPr lang="en-US" b="1" dirty="0"/>
              <a:t>3.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Desain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.</a:t>
            </a:r>
            <a:endParaRPr lang="en-US" dirty="0"/>
          </a:p>
          <a:p>
            <a:pPr marL="800100" lvl="2" indent="0">
              <a:buNone/>
            </a:pPr>
            <a:r>
              <a:rPr lang="en-US" b="1" dirty="0"/>
              <a:t>4.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Implementasi</a:t>
            </a:r>
            <a:endParaRPr lang="en-US" dirty="0"/>
          </a:p>
          <a:p>
            <a:pPr marL="800100" lvl="2" indent="0">
              <a:buNone/>
            </a:pPr>
            <a:r>
              <a:rPr lang="en-US" b="1" dirty="0"/>
              <a:t>5.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Instalasi</a:t>
            </a:r>
            <a:endParaRPr lang="en-US" dirty="0"/>
          </a:p>
          <a:p>
            <a:pPr marL="800100" lvl="2" indent="0">
              <a:buNone/>
            </a:pPr>
            <a:r>
              <a:rPr lang="en-US" b="1" dirty="0"/>
              <a:t>6.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Konversi</a:t>
            </a:r>
            <a:r>
              <a:rPr lang="en-US" b="1" dirty="0"/>
              <a:t> Data</a:t>
            </a:r>
            <a:endParaRPr lang="en-US" dirty="0"/>
          </a:p>
          <a:p>
            <a:pPr marL="800100" lvl="2" indent="0">
              <a:buNone/>
            </a:pPr>
            <a:r>
              <a:rPr lang="en-US" b="1" dirty="0"/>
              <a:t>7.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Pengujian</a:t>
            </a:r>
            <a:endParaRPr lang="en-US" dirty="0"/>
          </a:p>
          <a:p>
            <a:pPr marL="800100" lvl="2" indent="0">
              <a:buNone/>
            </a:pPr>
            <a:r>
              <a:rPr lang="en-US" b="1" dirty="0"/>
              <a:t>8.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Runing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endParaRPr lang="en-US" dirty="0"/>
          </a:p>
          <a:p>
            <a:pPr marL="800100" lvl="2" indent="0">
              <a:buNone/>
            </a:pPr>
            <a:r>
              <a:rPr lang="en-US" b="1" dirty="0"/>
              <a:t>9.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Evaluasi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77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8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3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Investigasi</a:t>
            </a:r>
            <a:r>
              <a:rPr lang="en-US" sz="3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3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3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Definisi</a:t>
            </a:r>
            <a:r>
              <a:rPr lang="en-US" sz="3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en-US" sz="3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err="1" smtClean="0"/>
              <a:t>Investigasi</a:t>
            </a:r>
            <a:r>
              <a:rPr lang="en-US" sz="4000" dirty="0" smtClean="0"/>
              <a:t> </a:t>
            </a:r>
            <a:r>
              <a:rPr lang="en-US" sz="4000" dirty="0" err="1" smtClean="0"/>
              <a:t>sistem</a:t>
            </a:r>
            <a:r>
              <a:rPr lang="en-US" sz="4000" dirty="0" smtClean="0"/>
              <a:t> </a:t>
            </a:r>
            <a:r>
              <a:rPr lang="en-US" sz="4000" dirty="0" err="1"/>
              <a:t>dimaksudkan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menganalisa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yang </a:t>
            </a:r>
            <a:r>
              <a:rPr lang="en-US" sz="4000" dirty="0" err="1"/>
              <a:t>sudah</a:t>
            </a:r>
            <a:r>
              <a:rPr lang="en-US" sz="4000" dirty="0"/>
              <a:t> </a:t>
            </a:r>
            <a:r>
              <a:rPr lang="en-US" sz="4000" dirty="0" err="1"/>
              <a:t>berjalan</a:t>
            </a:r>
            <a:r>
              <a:rPr lang="en-US" sz="4000" dirty="0"/>
              <a:t>,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kelebihan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kekurangannya</a:t>
            </a:r>
            <a:r>
              <a:rPr lang="en-US" sz="4000" dirty="0"/>
              <a:t>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hal-hal</a:t>
            </a:r>
            <a:r>
              <a:rPr lang="en-US" sz="4000" dirty="0"/>
              <a:t> </a:t>
            </a:r>
            <a:r>
              <a:rPr lang="en-US" sz="4000" dirty="0" err="1"/>
              <a:t>apa</a:t>
            </a:r>
            <a:r>
              <a:rPr lang="en-US" sz="4000" dirty="0"/>
              <a:t> yang </a:t>
            </a:r>
            <a:r>
              <a:rPr lang="en-US" sz="4000" dirty="0" err="1"/>
              <a:t>perlu</a:t>
            </a:r>
            <a:r>
              <a:rPr lang="en-US" sz="4000" dirty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perubahan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baru</a:t>
            </a:r>
            <a:r>
              <a:rPr lang="en-US" sz="4000" dirty="0"/>
              <a:t> </a:t>
            </a:r>
            <a:r>
              <a:rPr lang="en-US" sz="4000" dirty="0" err="1" smtClean="0"/>
              <a:t>nantinya</a:t>
            </a:r>
            <a:r>
              <a:rPr lang="en-US" sz="4000" dirty="0" smtClean="0"/>
              <a:t>,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setiap</a:t>
            </a:r>
            <a:r>
              <a:rPr lang="en-US" sz="4000" dirty="0"/>
              <a:t> </a:t>
            </a:r>
            <a:r>
              <a:rPr lang="en-US" sz="4000" dirty="0" err="1"/>
              <a:t>anggota</a:t>
            </a:r>
            <a:r>
              <a:rPr lang="en-US" sz="4000" dirty="0"/>
              <a:t> </a:t>
            </a:r>
            <a:r>
              <a:rPr lang="en-US" sz="4000" dirty="0" err="1"/>
              <a:t>kelompok</a:t>
            </a:r>
            <a:r>
              <a:rPr lang="en-US" sz="4000" dirty="0"/>
              <a:t> yang </a:t>
            </a:r>
            <a:r>
              <a:rPr lang="en-US" sz="4000" dirty="0" err="1"/>
              <a:t>terdapat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perusahaan</a:t>
            </a:r>
            <a:r>
              <a:rPr lang="en-US" sz="4000" dirty="0" smtClean="0"/>
              <a:t>.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err="1" smtClean="0"/>
              <a:t>Selama</a:t>
            </a:r>
            <a:r>
              <a:rPr lang="en-US" sz="4000" dirty="0" smtClean="0"/>
              <a:t> </a:t>
            </a:r>
            <a:r>
              <a:rPr lang="en-US" sz="4000" dirty="0" err="1"/>
              <a:t>fase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, </a:t>
            </a:r>
            <a:r>
              <a:rPr lang="en-US" sz="4000" dirty="0" err="1"/>
              <a:t>harus</a:t>
            </a:r>
            <a:r>
              <a:rPr lang="en-US" sz="4000" dirty="0"/>
              <a:t> </a:t>
            </a:r>
            <a:r>
              <a:rPr lang="en-US" sz="4000" dirty="0" err="1"/>
              <a:t>dicapai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kesepakatan</a:t>
            </a:r>
            <a:r>
              <a:rPr lang="en-US" sz="4000" dirty="0"/>
              <a:t> </a:t>
            </a:r>
            <a:r>
              <a:rPr lang="en-US" sz="4000" dirty="0" err="1"/>
              <a:t>mengenai</a:t>
            </a:r>
            <a:r>
              <a:rPr lang="en-US" sz="4000" dirty="0"/>
              <a:t> </a:t>
            </a:r>
            <a:r>
              <a:rPr lang="en-US" sz="4000" dirty="0" err="1"/>
              <a:t>sifat</a:t>
            </a:r>
            <a:r>
              <a:rPr lang="en-US" sz="4000" dirty="0"/>
              <a:t> </a:t>
            </a:r>
            <a:r>
              <a:rPr lang="en-US" sz="4000" dirty="0" err="1"/>
              <a:t>permasalahan</a:t>
            </a:r>
            <a:r>
              <a:rPr lang="en-US" sz="4000" dirty="0"/>
              <a:t> yang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mengenai</a:t>
            </a:r>
            <a:r>
              <a:rPr lang="en-US" sz="4000" dirty="0"/>
              <a:t> </a:t>
            </a:r>
            <a:r>
              <a:rPr lang="en-US" sz="4000" dirty="0" err="1"/>
              <a:t>hal-hal</a:t>
            </a:r>
            <a:r>
              <a:rPr lang="en-US" sz="4000" dirty="0"/>
              <a:t> yang </a:t>
            </a:r>
            <a:r>
              <a:rPr lang="en-US" sz="4000" dirty="0" err="1"/>
              <a:t>harus</a:t>
            </a:r>
            <a:r>
              <a:rPr lang="en-US" sz="4000" dirty="0"/>
              <a:t> </a:t>
            </a:r>
            <a:r>
              <a:rPr lang="en-US" sz="4000" dirty="0" err="1"/>
              <a:t>dipenuhi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baru</a:t>
            </a:r>
            <a:r>
              <a:rPr lang="en-US" sz="4000" dirty="0"/>
              <a:t> </a:t>
            </a:r>
            <a:r>
              <a:rPr lang="en-US" sz="4000" dirty="0" err="1"/>
              <a:t>nantinya</a:t>
            </a:r>
            <a:r>
              <a:rPr lang="en-US" sz="4000" dirty="0"/>
              <a:t>. 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6154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Kelayakan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/>
              <a:t>Kelayakan</a:t>
            </a:r>
            <a:r>
              <a:rPr lang="en-US" dirty="0"/>
              <a:t> (</a:t>
            </a:r>
            <a:r>
              <a:rPr lang="en-US" i="1" dirty="0"/>
              <a:t>feasibility study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apakah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pengembangan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suatu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proyek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layak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atau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diteruskan</a:t>
            </a:r>
            <a:r>
              <a:rPr lang="en-US" dirty="0"/>
              <a:t>. Dari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pendahuluan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kelayakan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73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3840163"/>
          </a:xfrm>
        </p:spPr>
        <p:txBody>
          <a:bodyPr/>
          <a:lstStyle/>
          <a:p>
            <a:pPr marL="0" indent="0">
              <a:buNone/>
            </a:pPr>
            <a:r>
              <a:rPr lang="en-US" sz="4000" b="1" i="1" dirty="0" err="1" smtClean="0">
                <a:solidFill>
                  <a:srgbClr val="0070C0"/>
                </a:solidFill>
              </a:rPr>
              <a:t>Sistem</a:t>
            </a:r>
            <a:r>
              <a:rPr lang="en-US" sz="4000" b="1" i="1" dirty="0" smtClean="0">
                <a:solidFill>
                  <a:srgbClr val="0070C0"/>
                </a:solidFill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</a:rPr>
              <a:t>Informasi</a:t>
            </a:r>
            <a:r>
              <a:rPr lang="en-US" sz="4000" b="1" i="1" dirty="0" smtClean="0">
                <a:solidFill>
                  <a:srgbClr val="0070C0"/>
                </a:solidFill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</a:rPr>
              <a:t>tradisional</a:t>
            </a:r>
            <a:r>
              <a:rPr lang="en-US" sz="4000" b="1" i="1" dirty="0" smtClean="0">
                <a:solidFill>
                  <a:srgbClr val="0070C0"/>
                </a:solidFill>
              </a:rPr>
              <a:t> </a:t>
            </a:r>
            <a:endParaRPr lang="en-US" sz="4000" dirty="0" smtClean="0"/>
          </a:p>
          <a:p>
            <a:pPr marL="0" indent="0" algn="r">
              <a:buNone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???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Kenapa</a:t>
            </a:r>
            <a:r>
              <a:rPr lang="en-US" sz="2800" dirty="0" smtClean="0"/>
              <a:t>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endParaRPr lang="en-US" sz="2800" dirty="0" smtClean="0"/>
          </a:p>
          <a:p>
            <a:pPr marL="0" indent="0" algn="r">
              <a:buNone/>
            </a:pPr>
            <a:r>
              <a:rPr lang="en-US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Tradisional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r">
              <a:buNone/>
            </a:pPr>
            <a:r>
              <a:rPr lang="en-US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Basis </a:t>
            </a:r>
            <a:r>
              <a:rPr lang="en-US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Komputer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???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4448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8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</a:t>
            </a:r>
            <a:r>
              <a:rPr lang="en-US" sz="8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8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Kelayakan</a:t>
            </a:r>
            <a:endParaRPr lang="en-US" sz="8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4000" dirty="0" smtClean="0"/>
          </a:p>
          <a:p>
            <a:pPr marL="0" lvl="0" indent="0">
              <a:buNone/>
            </a:pPr>
            <a:r>
              <a:rPr lang="en-US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Kelayakan</a:t>
            </a:r>
            <a:r>
              <a:rPr lang="en-US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Teknik</a:t>
            </a:r>
            <a:endParaRPr lang="en-US" sz="59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4400" dirty="0" smtClean="0"/>
              <a:t>	</a:t>
            </a:r>
            <a:r>
              <a:rPr lang="en-US" sz="4400" dirty="0" err="1" smtClean="0"/>
              <a:t>Apakah</a:t>
            </a:r>
            <a:r>
              <a:rPr lang="en-US" sz="4400" dirty="0" smtClean="0"/>
              <a:t> </a:t>
            </a:r>
            <a:r>
              <a:rPr lang="en-US" sz="4400" dirty="0" err="1"/>
              <a:t>teknologi</a:t>
            </a:r>
            <a:r>
              <a:rPr lang="en-US" sz="4400" dirty="0"/>
              <a:t>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diterapkan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?”. </a:t>
            </a:r>
            <a:endParaRPr lang="en-US" sz="4400" dirty="0" smtClean="0"/>
          </a:p>
          <a:p>
            <a:pPr marL="0" indent="0">
              <a:buNone/>
            </a:pPr>
            <a:endParaRPr lang="en-US" sz="1600" dirty="0"/>
          </a:p>
          <a:p>
            <a:pPr marL="0" lvl="0" indent="0">
              <a:buNone/>
            </a:pPr>
            <a:r>
              <a:rPr lang="en-US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Kelayakan</a:t>
            </a:r>
            <a:r>
              <a:rPr lang="en-US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Operasional</a:t>
            </a:r>
            <a:endParaRPr lang="en-US" sz="59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4400" dirty="0" smtClean="0"/>
              <a:t>	</a:t>
            </a:r>
            <a:r>
              <a:rPr lang="en-US" sz="4400" dirty="0" err="1" smtClean="0"/>
              <a:t>Apakah</a:t>
            </a:r>
            <a:r>
              <a:rPr lang="en-US" sz="4400" dirty="0" smtClean="0"/>
              <a:t> </a:t>
            </a:r>
            <a:r>
              <a:rPr lang="en-US" sz="4400" dirty="0"/>
              <a:t>software </a:t>
            </a:r>
            <a:r>
              <a:rPr lang="en-US" sz="4400" dirty="0" err="1"/>
              <a:t>baru</a:t>
            </a:r>
            <a:r>
              <a:rPr lang="en-US" sz="4400" dirty="0"/>
              <a:t> </a:t>
            </a:r>
            <a:r>
              <a:rPr lang="en-US" sz="4400" dirty="0" err="1"/>
              <a:t>nantinya</a:t>
            </a:r>
            <a:r>
              <a:rPr lang="en-US" sz="4400" dirty="0"/>
              <a:t>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dioperasikan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baik</a:t>
            </a:r>
            <a:r>
              <a:rPr lang="en-US" sz="4400" dirty="0"/>
              <a:t>. </a:t>
            </a:r>
          </a:p>
          <a:p>
            <a:pPr marL="0" lvl="0" indent="0">
              <a:buNone/>
            </a:pPr>
            <a:endParaRPr lang="en-US" sz="1600" b="1" dirty="0" smtClean="0"/>
          </a:p>
          <a:p>
            <a:pPr marL="0" lvl="0" indent="0">
              <a:buNone/>
            </a:pPr>
            <a:r>
              <a:rPr lang="en-US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Kelayakan</a:t>
            </a:r>
            <a:r>
              <a:rPr lang="en-US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Waktu</a:t>
            </a:r>
            <a:endParaRPr lang="en-US" sz="5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4400" dirty="0" smtClean="0"/>
              <a:t>	</a:t>
            </a:r>
            <a:r>
              <a:rPr lang="en-US" sz="4400" dirty="0" err="1" smtClean="0"/>
              <a:t>Apakah</a:t>
            </a:r>
            <a:r>
              <a:rPr lang="en-US" sz="4400" dirty="0" smtClean="0"/>
              <a:t> </a:t>
            </a:r>
            <a:r>
              <a:rPr lang="en-US" sz="4400" dirty="0" err="1"/>
              <a:t>sistem</a:t>
            </a:r>
            <a:r>
              <a:rPr lang="en-US" sz="4400" dirty="0"/>
              <a:t>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dikembangan</a:t>
            </a:r>
            <a:r>
              <a:rPr lang="en-US" sz="4400" dirty="0"/>
              <a:t> </a:t>
            </a:r>
            <a:r>
              <a:rPr lang="en-US" sz="4400" dirty="0" err="1"/>
              <a:t>sesuai</a:t>
            </a:r>
            <a:r>
              <a:rPr lang="en-US" sz="4400" dirty="0"/>
              <a:t> </a:t>
            </a:r>
            <a:r>
              <a:rPr lang="en-US" sz="4400" dirty="0" err="1"/>
              <a:t>waktu</a:t>
            </a:r>
            <a:r>
              <a:rPr lang="en-US" sz="4400" dirty="0"/>
              <a:t> yang </a:t>
            </a:r>
            <a:r>
              <a:rPr lang="en-US" sz="4400" dirty="0" err="1"/>
              <a:t>ditetapkan</a:t>
            </a:r>
            <a:r>
              <a:rPr lang="en-US" sz="4400" dirty="0"/>
              <a:t>?</a:t>
            </a:r>
          </a:p>
          <a:p>
            <a:pPr marL="0" lvl="0" indent="0">
              <a:buNone/>
            </a:pPr>
            <a:endParaRPr lang="en-US" sz="1600" b="1" dirty="0" smtClean="0"/>
          </a:p>
          <a:p>
            <a:pPr marL="0" lvl="0" indent="0">
              <a:buNone/>
            </a:pPr>
            <a:r>
              <a:rPr lang="en-US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Kelayakan</a:t>
            </a:r>
            <a:r>
              <a:rPr lang="en-US" sz="5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Ekonomi</a:t>
            </a:r>
            <a:endParaRPr lang="en-US" sz="5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914400" indent="-914400">
              <a:buNone/>
            </a:pPr>
            <a:r>
              <a:rPr lang="en-US" sz="4400" dirty="0" smtClean="0"/>
              <a:t>	</a:t>
            </a:r>
            <a:r>
              <a:rPr lang="en-US" sz="4400" dirty="0" err="1" smtClean="0"/>
              <a:t>Apakah</a:t>
            </a:r>
            <a:r>
              <a:rPr lang="en-US" sz="4400" dirty="0" smtClean="0"/>
              <a:t> </a:t>
            </a:r>
            <a:r>
              <a:rPr lang="en-US" sz="4400" dirty="0"/>
              <a:t>software </a:t>
            </a:r>
            <a:r>
              <a:rPr lang="en-US" sz="4400" dirty="0" err="1"/>
              <a:t>baru</a:t>
            </a:r>
            <a:r>
              <a:rPr lang="en-US" sz="4400" dirty="0"/>
              <a:t> </a:t>
            </a:r>
            <a:r>
              <a:rPr lang="en-US" sz="4400" dirty="0" err="1"/>
              <a:t>nanti</a:t>
            </a:r>
            <a:r>
              <a:rPr lang="en-US" sz="4400" dirty="0"/>
              <a:t>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dibiayai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akan</a:t>
            </a:r>
            <a:r>
              <a:rPr lang="en-US" sz="4400" dirty="0"/>
              <a:t> </a:t>
            </a:r>
            <a:r>
              <a:rPr lang="en-US" sz="4400" dirty="0" err="1"/>
              <a:t>menguntungkan</a:t>
            </a:r>
            <a:r>
              <a:rPr lang="en-US" sz="4400" dirty="0"/>
              <a:t>?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2045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Desain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endParaRPr lang="en-US" sz="47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design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model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input, proses </a:t>
            </a:r>
            <a:r>
              <a:rPr lang="en-US" dirty="0" err="1"/>
              <a:t>maupun</a:t>
            </a:r>
            <a:r>
              <a:rPr lang="en-US" dirty="0"/>
              <a:t> output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digolongkah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0050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Desain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endParaRPr lang="en-US" sz="47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alternatif-alternatif</a:t>
            </a:r>
            <a:r>
              <a:rPr lang="en-US" dirty="0"/>
              <a:t> </a:t>
            </a:r>
            <a:r>
              <a:rPr lang="en-US" dirty="0" err="1"/>
              <a:t>terluas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dirty="0" err="1" smtClean="0"/>
              <a:t>Sebagai</a:t>
            </a:r>
            <a:r>
              <a:rPr lang="en-US" b="1" i="1" dirty="0" smtClean="0"/>
              <a:t> </a:t>
            </a:r>
            <a:r>
              <a:rPr lang="en-US" b="1" i="1" dirty="0" err="1"/>
              <a:t>contoh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desentralisasi</a:t>
            </a:r>
            <a:r>
              <a:rPr lang="en-US" dirty="0"/>
              <a:t>  </a:t>
            </a:r>
            <a:r>
              <a:rPr lang="en-US" dirty="0" err="1"/>
              <a:t>ataukah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didistribusikan</a:t>
            </a:r>
            <a:r>
              <a:rPr lang="en-US" dirty="0"/>
              <a:t>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4823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5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5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Desain</a:t>
            </a:r>
            <a:r>
              <a:rPr lang="en-US" sz="5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endParaRPr lang="en-US" sz="5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err="1" smtClean="0"/>
              <a:t>Pada</a:t>
            </a:r>
            <a:r>
              <a:rPr lang="en-US" sz="4000" dirty="0" smtClean="0"/>
              <a:t> </a:t>
            </a:r>
            <a:r>
              <a:rPr lang="en-US" sz="4000" dirty="0" err="1"/>
              <a:t>desain</a:t>
            </a:r>
            <a:r>
              <a:rPr lang="en-US" sz="4000" dirty="0"/>
              <a:t> </a:t>
            </a:r>
            <a:r>
              <a:rPr lang="en-US" sz="4000" dirty="0" err="1"/>
              <a:t>spesifik</a:t>
            </a:r>
            <a:r>
              <a:rPr lang="en-US" sz="4000" dirty="0"/>
              <a:t>, di </a:t>
            </a:r>
            <a:r>
              <a:rPr lang="en-US" sz="4000" dirty="0" err="1"/>
              <a:t>dalamnya</a:t>
            </a:r>
            <a:r>
              <a:rPr lang="en-US" sz="4000" dirty="0"/>
              <a:t> </a:t>
            </a:r>
            <a:r>
              <a:rPr lang="en-US" sz="4000" dirty="0" err="1"/>
              <a:t>terdapat</a:t>
            </a:r>
            <a:r>
              <a:rPr lang="en-US" sz="4000" dirty="0"/>
              <a:t> </a:t>
            </a:r>
            <a:r>
              <a:rPr lang="en-US" sz="4000" dirty="0" err="1"/>
              <a:t>kegiatan-kegiatan</a:t>
            </a:r>
            <a:r>
              <a:rPr lang="en-US" sz="4000" dirty="0"/>
              <a:t> yang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 yang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mengarah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desain</a:t>
            </a:r>
            <a:r>
              <a:rPr lang="en-US" sz="4000" dirty="0"/>
              <a:t> </a:t>
            </a:r>
            <a:r>
              <a:rPr lang="en-US" sz="4000" dirty="0" err="1" smtClean="0"/>
              <a:t>bentuk</a:t>
            </a:r>
            <a:r>
              <a:rPr lang="en-US" sz="4000" dirty="0" smtClean="0"/>
              <a:t> </a:t>
            </a:r>
            <a:r>
              <a:rPr lang="en-US" sz="4000" dirty="0" err="1"/>
              <a:t>dan</a:t>
            </a:r>
            <a:r>
              <a:rPr lang="en-US" sz="4000" dirty="0"/>
              <a:t> format </a:t>
            </a:r>
            <a:r>
              <a:rPr lang="en-US" sz="4000" dirty="0" err="1"/>
              <a:t>sistem</a:t>
            </a:r>
            <a:r>
              <a:rPr lang="en-US" sz="4000" dirty="0"/>
              <a:t>. </a:t>
            </a:r>
            <a:endParaRPr lang="en-US" sz="4000" dirty="0" smtClean="0"/>
          </a:p>
          <a:p>
            <a:pPr marL="0" indent="0" algn="ctr">
              <a:buNone/>
            </a:pPr>
            <a:endParaRPr lang="en-US" sz="1100" dirty="0"/>
          </a:p>
          <a:p>
            <a:pPr marL="0" indent="0" algn="ctr">
              <a:buNone/>
            </a:pPr>
            <a:r>
              <a:rPr lang="en-US" sz="4000" dirty="0" err="1" smtClean="0"/>
              <a:t>Kegiatan-kegiatan</a:t>
            </a:r>
            <a:r>
              <a:rPr lang="en-US" sz="4000" dirty="0" smtClean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lain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desain</a:t>
            </a:r>
            <a:r>
              <a:rPr lang="en-US" sz="4000" dirty="0"/>
              <a:t> </a:t>
            </a:r>
            <a:r>
              <a:rPr lang="en-US" sz="4000" dirty="0" err="1"/>
              <a:t>teknologi</a:t>
            </a:r>
            <a:r>
              <a:rPr lang="en-US" sz="4000" dirty="0"/>
              <a:t>, input, </a:t>
            </a:r>
            <a:r>
              <a:rPr lang="en-US" sz="4000" dirty="0" err="1"/>
              <a:t>desain</a:t>
            </a:r>
            <a:r>
              <a:rPr lang="en-US" sz="4000" dirty="0"/>
              <a:t> proses, </a:t>
            </a:r>
            <a:r>
              <a:rPr lang="en-US" sz="4000" dirty="0" err="1"/>
              <a:t>desain</a:t>
            </a:r>
            <a:r>
              <a:rPr lang="en-US" sz="4000" dirty="0"/>
              <a:t> output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desain</a:t>
            </a:r>
            <a:r>
              <a:rPr lang="en-US" sz="4000" dirty="0"/>
              <a:t> database.  </a:t>
            </a:r>
            <a:endParaRPr lang="en-US" sz="4000" dirty="0" smtClean="0"/>
          </a:p>
          <a:p>
            <a:pPr marL="0" indent="0" algn="ctr">
              <a:buNone/>
            </a:pPr>
            <a:endParaRPr lang="en-US" sz="1300" dirty="0"/>
          </a:p>
          <a:p>
            <a:pPr marL="0" indent="0" algn="ctr">
              <a:buNone/>
            </a:pPr>
            <a:r>
              <a:rPr lang="en-US" sz="4000" dirty="0" err="1" smtClean="0"/>
              <a:t>Panduan</a:t>
            </a:r>
            <a:r>
              <a:rPr lang="en-US" sz="4000" dirty="0" smtClean="0"/>
              <a:t> </a:t>
            </a:r>
            <a:r>
              <a:rPr lang="en-US" sz="4000" dirty="0" err="1" smtClean="0"/>
              <a:t>pembuatan</a:t>
            </a:r>
            <a:r>
              <a:rPr lang="en-US" sz="4000" dirty="0" smtClean="0"/>
              <a:t> </a:t>
            </a:r>
            <a:r>
              <a:rPr lang="en-US" sz="4000" dirty="0" err="1" smtClean="0"/>
              <a:t>sistem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tahap</a:t>
            </a:r>
            <a:r>
              <a:rPr lang="en-US" sz="4000" dirty="0" smtClean="0"/>
              <a:t> </a:t>
            </a:r>
            <a:r>
              <a:rPr lang="en-US" sz="4000" dirty="0" err="1" smtClean="0"/>
              <a:t>desain</a:t>
            </a:r>
            <a:r>
              <a:rPr lang="en-US" sz="4000" dirty="0" smtClean="0"/>
              <a:t> </a:t>
            </a:r>
            <a:r>
              <a:rPr lang="en-US" sz="4000" dirty="0" err="1" smtClean="0"/>
              <a:t>sistem</a:t>
            </a:r>
            <a:r>
              <a:rPr lang="en-US" sz="4000" dirty="0" smtClean="0"/>
              <a:t> yang </a:t>
            </a:r>
            <a:r>
              <a:rPr lang="en-US" sz="4000" dirty="0" err="1" smtClean="0"/>
              <a:t>cukup</a:t>
            </a:r>
            <a:r>
              <a:rPr lang="en-US" sz="4000" dirty="0" smtClean="0"/>
              <a:t> </a:t>
            </a:r>
            <a:r>
              <a:rPr lang="en-US" sz="4000" dirty="0" err="1" smtClean="0"/>
              <a:t>panjang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membutuhkan</a:t>
            </a:r>
            <a:r>
              <a:rPr lang="en-US" sz="4000" dirty="0" smtClean="0"/>
              <a:t> </a:t>
            </a:r>
            <a:r>
              <a:rPr lang="en-US" sz="4000" dirty="0" err="1" smtClean="0"/>
              <a:t>pemikiran</a:t>
            </a:r>
            <a:r>
              <a:rPr lang="en-US" sz="4000" dirty="0" smtClean="0"/>
              <a:t> yang </a:t>
            </a:r>
            <a:r>
              <a:rPr lang="en-US" sz="4000" dirty="0" err="1" smtClean="0"/>
              <a:t>melelahkan</a:t>
            </a:r>
            <a:r>
              <a:rPr lang="en-US" sz="4000" dirty="0" smtClean="0"/>
              <a:t>.</a:t>
            </a:r>
            <a:r>
              <a:rPr lang="en-US" dirty="0" smtClean="0"/>
              <a:t>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8552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Implementasi</a:t>
            </a:r>
            <a:endParaRPr lang="en-US" sz="47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pembuatan</a:t>
            </a:r>
            <a:r>
              <a:rPr lang="en-US" dirty="0"/>
              <a:t> program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 Proses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programmer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debgan</a:t>
            </a:r>
            <a:r>
              <a:rPr lang="en-US" dirty="0"/>
              <a:t> </a:t>
            </a:r>
            <a:r>
              <a:rPr lang="en-US" dirty="0" err="1"/>
              <a:t>analis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agar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menyimpang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implementatornya</a:t>
            </a:r>
            <a:r>
              <a:rPr lang="en-US" dirty="0"/>
              <a:t> 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277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Instalasi</a:t>
            </a:r>
            <a:endParaRPr lang="en-US" sz="47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pemasangan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i="1" dirty="0"/>
              <a:t>hardware </a:t>
            </a:r>
            <a:r>
              <a:rPr lang="en-US" dirty="0"/>
              <a:t>(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), </a:t>
            </a:r>
            <a:r>
              <a:rPr lang="en-US" i="1" dirty="0"/>
              <a:t>software </a:t>
            </a:r>
            <a:r>
              <a:rPr lang="en-US" dirty="0"/>
              <a:t>(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)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i="1" dirty="0" err="1"/>
              <a:t>brainware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)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penyiapan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pemasangan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6016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Konversi</a:t>
            </a:r>
            <a:endParaRPr lang="en-US" sz="47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/>
              <a:t>konversi</a:t>
            </a:r>
            <a:r>
              <a:rPr lang="en-US" dirty="0"/>
              <a:t> data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pemakaian</a:t>
            </a:r>
            <a:r>
              <a:rPr lang="en-US" dirty="0"/>
              <a:t> program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program lama yang </a:t>
            </a:r>
            <a:r>
              <a:rPr lang="en-US" dirty="0" err="1"/>
              <a:t>didalamnya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 file-file 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Data </a:t>
            </a:r>
            <a:r>
              <a:rPr lang="en-US" dirty="0" err="1"/>
              <a:t>dari</a:t>
            </a:r>
            <a:r>
              <a:rPr lang="en-US" dirty="0"/>
              <a:t> file </a:t>
            </a:r>
            <a:r>
              <a:rPr lang="en-US" dirty="0" smtClean="0"/>
              <a:t>lama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/>
              <a:t>dikonversikan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agar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format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file yang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file lama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file </a:t>
            </a:r>
            <a:r>
              <a:rPr lang="en-US" dirty="0" err="1"/>
              <a:t>baru</a:t>
            </a:r>
            <a:r>
              <a:rPr lang="en-US" dirty="0" smtClean="0"/>
              <a:t>. 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dibuatkan</a:t>
            </a:r>
            <a:r>
              <a:rPr lang="en-US" dirty="0" smtClean="0"/>
              <a:t> </a:t>
            </a:r>
            <a:r>
              <a:rPr lang="en-US" dirty="0" err="1" smtClean="0"/>
              <a:t>aplikasinya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manual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lama.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386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7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Pengujian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endParaRPr lang="en-US" sz="47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program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output 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penggunanya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Testing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testing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perangkatnya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hardware </a:t>
            </a:r>
            <a:r>
              <a:rPr lang="en-US" dirty="0" err="1"/>
              <a:t>dan</a:t>
            </a:r>
            <a:r>
              <a:rPr lang="en-US" dirty="0"/>
              <a:t> software,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menyertakan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brainware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6298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8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47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Running </a:t>
            </a:r>
            <a:r>
              <a:rPr lang="en-US" sz="4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endParaRPr lang="en-US" sz="47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kesalahan-dalam</a:t>
            </a:r>
            <a:r>
              <a:rPr lang="en-US" dirty="0" smtClean="0"/>
              <a:t> </a:t>
            </a:r>
            <a:r>
              <a:rPr lang="en-US" dirty="0" err="1"/>
              <a:t>pengolahan</a:t>
            </a:r>
            <a:r>
              <a:rPr lang="en-US" dirty="0"/>
              <a:t> data </a:t>
            </a:r>
            <a:r>
              <a:rPr lang="en-US" dirty="0" err="1"/>
              <a:t>secara</a:t>
            </a:r>
            <a:r>
              <a:rPr lang="en-US" dirty="0"/>
              <a:t> normal, </a:t>
            </a:r>
            <a:r>
              <a:rPr lang="en-US" dirty="0" err="1" smtClean="0"/>
              <a:t>perlu</a:t>
            </a:r>
            <a:r>
              <a:rPr lang="en-US" dirty="0" smtClean="0"/>
              <a:t> proses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Persetujuan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sistem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b="1" dirty="0" err="1">
                <a:solidFill>
                  <a:srgbClr val="0070C0"/>
                </a:solidFill>
              </a:rPr>
              <a:t>semua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pihak</a:t>
            </a:r>
            <a:r>
              <a:rPr lang="en-US" b="1" dirty="0">
                <a:solidFill>
                  <a:srgbClr val="0070C0"/>
                </a:solidFill>
              </a:rPr>
              <a:t> yang </a:t>
            </a:r>
            <a:r>
              <a:rPr lang="en-US" b="1" dirty="0" err="1">
                <a:solidFill>
                  <a:srgbClr val="0070C0"/>
                </a:solidFill>
              </a:rPr>
              <a:t>berkompeten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dalam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sistem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menyatakan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bisa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menerima</a:t>
            </a:r>
            <a:r>
              <a:rPr lang="en-US" b="1" dirty="0">
                <a:solidFill>
                  <a:srgbClr val="0070C0"/>
                </a:solidFill>
              </a:rPr>
              <a:t>  </a:t>
            </a:r>
            <a:r>
              <a:rPr lang="en-US" b="1" dirty="0" err="1">
                <a:solidFill>
                  <a:srgbClr val="0070C0"/>
                </a:solidFill>
              </a:rPr>
              <a:t>pemakaian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sistem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baru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tersebut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dengan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cara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menandatangani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secara</a:t>
            </a:r>
            <a:r>
              <a:rPr lang="en-US" b="1" dirty="0">
                <a:solidFill>
                  <a:srgbClr val="0070C0"/>
                </a:solidFill>
              </a:rPr>
              <a:t> formal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suatu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dokumen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/>
              <a:t>persetujuan</a:t>
            </a:r>
            <a:r>
              <a:rPr lang="en-US" dirty="0"/>
              <a:t> final yang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Penandatanganan</a:t>
            </a:r>
            <a:r>
              <a:rPr lang="en-US" dirty="0" smtClean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wakil-wakil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yang </a:t>
            </a:r>
            <a:r>
              <a:rPr lang="en-US" dirty="0" err="1"/>
              <a:t>berkompeten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47223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9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3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</a:t>
            </a:r>
            <a:r>
              <a:rPr lang="en-US" sz="4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Evaluasi</a:t>
            </a:r>
            <a:r>
              <a:rPr lang="en-US" sz="43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endParaRPr lang="en-US" sz="43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program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output-output yang </a:t>
            </a:r>
            <a:r>
              <a:rPr lang="en-US" dirty="0" err="1"/>
              <a:t>diperlukan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kekurangan-kekurangan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pengkoreksian</a:t>
            </a:r>
            <a:r>
              <a:rPr lang="en-US" dirty="0"/>
              <a:t> program, </a:t>
            </a:r>
            <a:r>
              <a:rPr lang="en-US" dirty="0" err="1"/>
              <a:t>penambahan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prosedur-prosedurnya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472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38401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i="1" dirty="0" err="1" smtClean="0">
                <a:solidFill>
                  <a:srgbClr val="0070C0"/>
                </a:solidFill>
              </a:rPr>
              <a:t>Komputerisasi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/>
              <a:t>berarti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 </a:t>
            </a:r>
            <a:r>
              <a:rPr lang="en-US" sz="2800" dirty="0" err="1"/>
              <a:t>pengelolaan</a:t>
            </a:r>
            <a:r>
              <a:rPr lang="en-US" sz="2800" dirty="0"/>
              <a:t> data yang </a:t>
            </a:r>
            <a:r>
              <a:rPr lang="en-US" sz="2800" dirty="0" err="1"/>
              <a:t>dilakukan</a:t>
            </a:r>
            <a:r>
              <a:rPr lang="en-US" sz="2800" dirty="0"/>
              <a:t>, </a:t>
            </a:r>
            <a:r>
              <a:rPr lang="en-US" sz="2800" dirty="0" err="1"/>
              <a:t>sebagian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prosesnya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alat</a:t>
            </a:r>
            <a:r>
              <a:rPr lang="en-US" sz="2800" dirty="0"/>
              <a:t> bantu. </a:t>
            </a:r>
            <a:endParaRPr lang="en-US" sz="2800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/>
              <a:t>Proses </a:t>
            </a:r>
            <a:r>
              <a:rPr lang="en-US" sz="2800" dirty="0" err="1"/>
              <a:t>komputerisasi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melibatkan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rgbClr val="0070C0"/>
                </a:solidFill>
              </a:rPr>
              <a:t>“</a:t>
            </a:r>
            <a:r>
              <a:rPr lang="en-US" sz="2800" b="1" i="1" dirty="0" err="1">
                <a:solidFill>
                  <a:srgbClr val="0070C0"/>
                </a:solidFill>
              </a:rPr>
              <a:t>komputer</a:t>
            </a:r>
            <a:r>
              <a:rPr lang="en-US" sz="2800" b="1" i="1" dirty="0">
                <a:solidFill>
                  <a:srgbClr val="0070C0"/>
                </a:solidFill>
              </a:rPr>
              <a:t>” </a:t>
            </a:r>
            <a:r>
              <a:rPr lang="en-US" sz="2800" b="1" i="1" dirty="0" err="1">
                <a:solidFill>
                  <a:srgbClr val="0070C0"/>
                </a:solidFill>
              </a:rPr>
              <a:t>sebagai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perangkat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utama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sarana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pemrosesan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dan</a:t>
            </a:r>
            <a:r>
              <a:rPr lang="en-US" sz="2800" b="1" i="1" dirty="0">
                <a:solidFill>
                  <a:srgbClr val="0070C0"/>
                </a:solidFill>
              </a:rPr>
              <a:t> “</a:t>
            </a:r>
            <a:r>
              <a:rPr lang="en-US" sz="2800" b="1" i="1" dirty="0" err="1">
                <a:solidFill>
                  <a:srgbClr val="0070C0"/>
                </a:solidFill>
              </a:rPr>
              <a:t>manusia</a:t>
            </a:r>
            <a:r>
              <a:rPr lang="en-US" sz="2800" b="1" i="1" dirty="0">
                <a:solidFill>
                  <a:srgbClr val="0070C0"/>
                </a:solidFill>
              </a:rPr>
              <a:t>” </a:t>
            </a:r>
            <a:r>
              <a:rPr lang="en-US" sz="2800" b="1" i="1" dirty="0" err="1">
                <a:solidFill>
                  <a:srgbClr val="0070C0"/>
                </a:solidFill>
              </a:rPr>
              <a:t>sebagai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pengatur</a:t>
            </a:r>
            <a:r>
              <a:rPr lang="en-US" sz="2800" b="1" i="1" dirty="0">
                <a:solidFill>
                  <a:srgbClr val="0070C0"/>
                </a:solidFill>
              </a:rPr>
              <a:t>, </a:t>
            </a:r>
            <a:r>
              <a:rPr lang="en-US" sz="2800" b="1" i="1" dirty="0" err="1">
                <a:solidFill>
                  <a:srgbClr val="0070C0"/>
                </a:solidFill>
              </a:rPr>
              <a:t>pengoperasi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serta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pengendali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502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8287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 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</a:t>
            </a:r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 TRADISIONAL KE BASIS KOMPUTER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410200"/>
            <a:ext cx="6400800" cy="1066800"/>
          </a:xfrm>
        </p:spPr>
        <p:txBody>
          <a:bodyPr>
            <a:normAutofit/>
          </a:bodyPr>
          <a:lstStyle/>
          <a:p>
            <a:pPr algn="r"/>
            <a:r>
              <a:rPr lang="en-US" sz="4800" b="1" i="1" dirty="0" smtClean="0">
                <a:solidFill>
                  <a:schemeClr val="tx1"/>
                </a:solidFill>
              </a:rPr>
              <a:t>Ada </a:t>
            </a:r>
            <a:r>
              <a:rPr lang="en-US" sz="4800" b="1" i="1" dirty="0" err="1" smtClean="0">
                <a:solidFill>
                  <a:schemeClr val="tx1"/>
                </a:solidFill>
              </a:rPr>
              <a:t>Pertanyaan</a:t>
            </a:r>
            <a:r>
              <a:rPr lang="en-US" sz="4800" b="1" i="1" dirty="0" smtClean="0">
                <a:solidFill>
                  <a:schemeClr val="tx1"/>
                </a:solidFill>
              </a:rPr>
              <a:t> ???</a:t>
            </a:r>
            <a:endParaRPr lang="en-US" sz="4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692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8287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TRANSFORMASI 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</a:t>
            </a:r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 TRADISIONAL KE BASIS KOMPUTER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410200"/>
            <a:ext cx="6400800" cy="1066800"/>
          </a:xfrm>
        </p:spPr>
        <p:txBody>
          <a:bodyPr>
            <a:normAutofit/>
          </a:bodyPr>
          <a:lstStyle/>
          <a:p>
            <a:pPr algn="r"/>
            <a:r>
              <a:rPr lang="en-US" sz="4800" b="1" i="1" dirty="0" smtClean="0">
                <a:solidFill>
                  <a:schemeClr val="tx1"/>
                </a:solidFill>
              </a:rPr>
              <a:t>SELESAI……</a:t>
            </a:r>
            <a:endParaRPr lang="en-US" sz="4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043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Komputerisasi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3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4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Awal</a:t>
            </a:r>
            <a:r>
              <a:rPr lang="en-US" sz="4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sz="4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/>
              <a:t>Data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mentah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diolah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 </a:t>
            </a:r>
            <a:r>
              <a:rPr lang="en-US" dirty="0" err="1"/>
              <a:t>Keberhasilan</a:t>
            </a:r>
            <a:r>
              <a:rPr lang="en-US" dirty="0"/>
              <a:t> proses </a:t>
            </a:r>
            <a:r>
              <a:rPr lang="en-US" dirty="0" err="1"/>
              <a:t>pengumpulan</a:t>
            </a:r>
            <a:r>
              <a:rPr lang="en-US" dirty="0"/>
              <a:t> data,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data yang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tolak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Ingat</a:t>
            </a:r>
            <a:r>
              <a:rPr lang="en-US" dirty="0" smtClean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b="1" i="1" dirty="0"/>
              <a:t>Garbage in Garbage Out</a:t>
            </a:r>
            <a:r>
              <a:rPr lang="en-US" dirty="0"/>
              <a:t> (GIGO).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6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Komputerisasi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i="1" dirty="0" err="1"/>
              <a:t>utama</a:t>
            </a:r>
            <a:r>
              <a:rPr lang="en-US" i="1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disetiap</a:t>
            </a:r>
            <a:r>
              <a:rPr lang="en-US" dirty="0"/>
              <a:t> area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level </a:t>
            </a:r>
            <a:r>
              <a:rPr lang="en-US" dirty="0" err="1"/>
              <a:t>aktivitasnya</a:t>
            </a:r>
            <a:r>
              <a:rPr lang="en-US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4736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3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4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sz="4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Komunikasi</a:t>
            </a:r>
            <a:endParaRPr lang="en-US" sz="43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otomatisasi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office automation </a:t>
            </a:r>
            <a:r>
              <a:rPr lang="en-US" dirty="0"/>
              <a:t>(OA).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OA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produktifitas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.</a:t>
            </a:r>
            <a:endParaRPr lang="en-US" b="1" dirty="0"/>
          </a:p>
          <a:p>
            <a:pPr algn="ctr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Komputerisasi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201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246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Konsultasi</a:t>
            </a: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pendukung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keputusan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/>
              <a:t>diberlakukan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pakar</a:t>
            </a:r>
            <a:r>
              <a:rPr lang="en-US" dirty="0"/>
              <a:t> </a:t>
            </a:r>
            <a:r>
              <a:rPr lang="en-US" dirty="0" err="1"/>
              <a:t>sehinga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di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layaknya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memerlukannya</a:t>
            </a:r>
            <a:r>
              <a:rPr lang="en-US" dirty="0"/>
              <a:t>.</a:t>
            </a:r>
            <a:endParaRPr lang="en-US" b="1" dirty="0"/>
          </a:p>
          <a:p>
            <a:pPr algn="ctr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Komputerisasi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940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1629281"/>
            <a:ext cx="2286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en-US" sz="4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57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57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7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Pendukung</a:t>
            </a:r>
            <a:r>
              <a:rPr lang="en-US" sz="57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7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Keputusan</a:t>
            </a:r>
            <a:endParaRPr lang="en-US" sz="57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terbentuknya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decision support system </a:t>
            </a:r>
            <a:r>
              <a:rPr lang="en-US" dirty="0"/>
              <a:t>(DSS). </a:t>
            </a:r>
            <a:r>
              <a:rPr lang="en-US" dirty="0" err="1"/>
              <a:t>Konsep</a:t>
            </a:r>
            <a:r>
              <a:rPr lang="en-US" dirty="0"/>
              <a:t> DSS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awalnya</a:t>
            </a:r>
            <a:r>
              <a:rPr lang="en-US" dirty="0"/>
              <a:t> </a:t>
            </a:r>
            <a:r>
              <a:rPr lang="en-US" dirty="0" err="1"/>
              <a:t>diformulasikan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Michael S. Scott Morton, Anthony </a:t>
            </a:r>
            <a:r>
              <a:rPr lang="en-US" dirty="0" err="1"/>
              <a:t>Gorry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Peter G. W. Keen, </a:t>
            </a:r>
            <a:r>
              <a:rPr lang="en-US" dirty="0" err="1"/>
              <a:t>ilmuwan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Massachusetts Institute of Technology (MIT).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DSS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penghasil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dipecahkan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pun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–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pun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area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pun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Fokus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Komputerisasi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5577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komputerisasi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akuntansi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2" t="33135" r="33514" b="25198"/>
          <a:stretch/>
        </p:blipFill>
        <p:spPr bwMode="auto">
          <a:xfrm>
            <a:off x="2057399" y="1611923"/>
            <a:ext cx="5646057" cy="456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37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1377</Words>
  <Application>Microsoft Office PowerPoint</Application>
  <PresentationFormat>On-screen Show (4:3)</PresentationFormat>
  <Paragraphs>188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TRANSFORMASI  SISTEM INFORMASI TRADISIONAL KE BASIS KOMPUTER</vt:lpstr>
      <vt:lpstr>PowerPoint Presentation</vt:lpstr>
      <vt:lpstr>PowerPoint Presentation</vt:lpstr>
      <vt:lpstr>Titik Fokus dalam Komputerisasi  Sistem Informasi</vt:lpstr>
      <vt:lpstr>Titik Fokus dalam Komputerisasi  Sistem Informasi</vt:lpstr>
      <vt:lpstr>Titik Fokus dalam Komputerisasi  Sistem Informasi</vt:lpstr>
      <vt:lpstr>Titik Fokus dalam Komputerisasi  Sistem Informasi</vt:lpstr>
      <vt:lpstr>Titik Fokus dalam Komputerisasi  Sistem Informasi</vt:lpstr>
      <vt:lpstr>Contoh sistem komputerisasi akuntansi</vt:lpstr>
      <vt:lpstr>TRANSFORMASI  SISTEM INFORMASI TRADISIONAL KE BASIS KOMPUTER</vt:lpstr>
      <vt:lpstr>Memahami Tipe Perubahan</vt:lpstr>
      <vt:lpstr>Memahami Tipe Perubahan</vt:lpstr>
      <vt:lpstr>Memahami Tipe Perubahan</vt:lpstr>
      <vt:lpstr>Memahami Tipe Perubahan</vt:lpstr>
      <vt:lpstr>Memahami Tipe Perubahan</vt:lpstr>
      <vt:lpstr>TRANSFORMASI  SISTEM INFORMASI TRADISIONAL KE BASIS KOMPUTER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Tahapan Proses Transformasi</vt:lpstr>
      <vt:lpstr>TRANSFORMASI  SISTEM INFORMASI TRADISIONAL KE BASIS KOMPUTER</vt:lpstr>
      <vt:lpstr>TRANSFORMASI  SISTEM INFORMASI TRADISIONAL KE BASIS KOMPUTER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Edna</dc:creator>
  <cp:lastModifiedBy>Edna</cp:lastModifiedBy>
  <cp:revision>9</cp:revision>
  <dcterms:created xsi:type="dcterms:W3CDTF">2014-02-06T02:06:35Z</dcterms:created>
  <dcterms:modified xsi:type="dcterms:W3CDTF">2014-02-06T02:58:08Z</dcterms:modified>
</cp:coreProperties>
</file>