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F75BFC-C7E6-438D-8668-7C6C9828325D}" type="datetimeFigureOut">
              <a:rPr lang="id-ID" smtClean="0"/>
              <a:pPr/>
              <a:t>11/04/2016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773FD4-0985-4CF1-8103-015BEA05A0DF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5624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329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137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761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2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928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385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56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018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832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171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369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636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958645" y="4935794"/>
            <a:ext cx="7406640" cy="914400"/>
          </a:xfrm>
          <a:prstGeom prst="rect">
            <a:avLst/>
          </a:prstGeom>
        </p:spPr>
        <p:txBody>
          <a:bodyPr tIns="0">
            <a:normAutofit/>
          </a:bodyPr>
          <a:lstStyle/>
          <a:p>
            <a:pPr marL="27432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alibri" pitchFamily="34" charset="0"/>
              </a:rPr>
              <a:t>M</a:t>
            </a:r>
            <a:r>
              <a:rPr kumimoji="0" lang="id-ID" sz="2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alibri" pitchFamily="34" charset="0"/>
              </a:rPr>
              <a:t>ateri Bab 2</a:t>
            </a:r>
          </a:p>
          <a:p>
            <a:pPr marL="27432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id-ID" sz="26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Sistem Informasi</a:t>
            </a:r>
            <a:endParaRPr kumimoji="0" lang="id-ID" sz="2600" b="0" i="1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38980" y="2859860"/>
            <a:ext cx="7406640" cy="862584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6000" b="1" i="0" u="none" strike="noStrike" kern="1200" normalizeH="0" baseline="0" noProof="0" dirty="0" smtClean="0">
                <a:ln w="10541" cmpd="sng">
                  <a:noFill/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TENTANG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6000" b="1" i="0" u="none" strike="noStrike" kern="1200" normalizeH="0" baseline="0" noProof="0" dirty="0" smtClean="0">
                <a:ln w="10541" cmpd="sng">
                  <a:noFill/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SISTEM </a:t>
            </a:r>
            <a:r>
              <a:rPr kumimoji="0" lang="id-ID" sz="6000" b="1" i="0" u="none" strike="noStrike" kern="1200" normalizeH="0" baseline="0" noProof="0" dirty="0" smtClean="0">
                <a:ln w="10541" cmpd="sng">
                  <a:noFill/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INFORMASI</a:t>
            </a:r>
            <a:endParaRPr kumimoji="0" lang="id-ID" sz="6000" b="1" i="0" u="none" strike="noStrike" kern="1200" normalizeH="0" baseline="0" noProof="0" dirty="0">
              <a:ln w="10541" cmpd="sng">
                <a:noFill/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19200"/>
            <a:ext cx="7848600" cy="4800600"/>
          </a:xfrm>
        </p:spPr>
        <p:txBody>
          <a:bodyPr>
            <a:noAutofit/>
          </a:bodyPr>
          <a:lstStyle/>
          <a:p>
            <a:r>
              <a:rPr lang="id-ID" sz="2000" b="1" dirty="0" smtClean="0">
                <a:solidFill>
                  <a:schemeClr val="accent6">
                    <a:lumMod val="75000"/>
                  </a:schemeClr>
                </a:solidFill>
              </a:rPr>
              <a:t>Blok  Masukan (Input Block)</a:t>
            </a:r>
          </a:p>
          <a:p>
            <a:pPr>
              <a:buNone/>
            </a:pPr>
            <a:r>
              <a:rPr lang="id-ID" sz="2000" dirty="0" smtClean="0"/>
              <a:t>	Meliputi metode-metode dan media untuk menangkap data yang akan dimasukkan, dapat berupa dokumen-dokumen dasar.</a:t>
            </a:r>
          </a:p>
          <a:p>
            <a:r>
              <a:rPr lang="id-ID" sz="2000" b="1" dirty="0" smtClean="0">
                <a:solidFill>
                  <a:schemeClr val="accent6">
                    <a:lumMod val="75000"/>
                  </a:schemeClr>
                </a:solidFill>
              </a:rPr>
              <a:t>Blok Model (Model Block)</a:t>
            </a:r>
          </a:p>
          <a:p>
            <a:pPr>
              <a:buNone/>
            </a:pPr>
            <a:r>
              <a:rPr lang="id-ID" sz="2000" dirty="0" smtClean="0"/>
              <a:t>	Terdiri dari kombinasi prosedur, logika dan model matematik yang berfungsi memanipulasi data untuk keluaran tertentu.</a:t>
            </a:r>
          </a:p>
          <a:p>
            <a:r>
              <a:rPr lang="id-ID" sz="2000" b="1" dirty="0" smtClean="0">
                <a:solidFill>
                  <a:schemeClr val="accent6">
                    <a:lumMod val="75000"/>
                  </a:schemeClr>
                </a:solidFill>
              </a:rPr>
              <a:t>Blok Keluaran (Output Block)</a:t>
            </a:r>
          </a:p>
          <a:p>
            <a:pPr>
              <a:buNone/>
            </a:pPr>
            <a:r>
              <a:rPr lang="id-ID" sz="2000" dirty="0" smtClean="0"/>
              <a:t>	Berupa data-data keluaran seperti dokumen output dan informasi yang berkualitas. </a:t>
            </a:r>
          </a:p>
          <a:p>
            <a:r>
              <a:rPr lang="id-ID" sz="2000" b="1" dirty="0" smtClean="0">
                <a:solidFill>
                  <a:schemeClr val="accent6">
                    <a:lumMod val="75000"/>
                  </a:schemeClr>
                </a:solidFill>
              </a:rPr>
              <a:t>Blok Teknologi (Technology Block)</a:t>
            </a:r>
          </a:p>
          <a:p>
            <a:pPr>
              <a:buNone/>
            </a:pPr>
            <a:r>
              <a:rPr lang="id-ID" sz="2000" dirty="0" smtClean="0"/>
              <a:t>	Digunakan untuk menerima input, menjalankan model, menyimpan dan mengakses data, menghasilkan dan mengirimkan keluaran serta membantu pengendalian dari sistem secara keseluruhan. 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3400" y="228600"/>
            <a:ext cx="8260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4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Komponen Sistem Informasi</a:t>
            </a:r>
            <a:endParaRPr kumimoji="0" lang="id-ID" sz="43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077200" cy="4800600"/>
          </a:xfrm>
        </p:spPr>
        <p:txBody>
          <a:bodyPr>
            <a:noAutofit/>
          </a:bodyPr>
          <a:lstStyle/>
          <a:p>
            <a:r>
              <a:rPr lang="id-ID" sz="2000" b="1" dirty="0" smtClean="0">
                <a:solidFill>
                  <a:schemeClr val="accent6">
                    <a:lumMod val="75000"/>
                  </a:schemeClr>
                </a:solidFill>
              </a:rPr>
              <a:t>Blok Basis Data (Database Block)</a:t>
            </a:r>
          </a:p>
          <a:p>
            <a:pPr>
              <a:buNone/>
            </a:pPr>
            <a:r>
              <a:rPr lang="id-ID" sz="2000" dirty="0" smtClean="0"/>
              <a:t>	Merupakan kumpulan data yang berhubungan satu dengan lainnya, tersimpan di perangkat keras komputer dan perangkat lunak untuk memanipulasinya.</a:t>
            </a:r>
          </a:p>
          <a:p>
            <a:r>
              <a:rPr lang="id-ID" sz="2000" b="1" dirty="0" smtClean="0">
                <a:solidFill>
                  <a:schemeClr val="accent6">
                    <a:lumMod val="75000"/>
                  </a:schemeClr>
                </a:solidFill>
              </a:rPr>
              <a:t>Blok Kendali (Controls Block)</a:t>
            </a:r>
          </a:p>
          <a:p>
            <a:pPr>
              <a:buNone/>
            </a:pPr>
            <a:r>
              <a:rPr lang="id-ID" sz="2000" dirty="0" smtClean="0"/>
              <a:t>	Meliputi masalah pengendalian terhadap operasional sistem yang berfungsi mencegah dan menangani kesalahan/kegagalan sistem.</a:t>
            </a:r>
          </a:p>
          <a:p>
            <a:pPr>
              <a:buNone/>
            </a:pPr>
            <a:r>
              <a:rPr lang="id-ID" sz="2000" dirty="0" smtClean="0"/>
              <a:t> 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28600"/>
            <a:ext cx="83362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4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Komponen Sistem Informasi</a:t>
            </a:r>
            <a:endParaRPr kumimoji="0" lang="id-ID" sz="43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Tentang Sistem</a:t>
            </a:r>
            <a:endParaRPr lang="id-ID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id-ID" sz="2000" dirty="0" smtClean="0"/>
              <a:t>Menurut k</a:t>
            </a:r>
            <a:r>
              <a:rPr lang="en-US" sz="2000" dirty="0" err="1" smtClean="0"/>
              <a:t>amus</a:t>
            </a:r>
            <a:r>
              <a:rPr lang="en-US" sz="2000" dirty="0" smtClean="0"/>
              <a:t> </a:t>
            </a:r>
            <a:r>
              <a:rPr lang="en-US" sz="2000" dirty="0" err="1" smtClean="0"/>
              <a:t>Inggris</a:t>
            </a:r>
            <a:r>
              <a:rPr lang="en-US" sz="2000" dirty="0" smtClean="0"/>
              <a:t>-Indonesia-</a:t>
            </a:r>
            <a:r>
              <a:rPr lang="en-US" sz="2000" dirty="0" err="1" smtClean="0"/>
              <a:t>nya</a:t>
            </a:r>
            <a:r>
              <a:rPr lang="en-US" sz="2000" dirty="0" smtClean="0"/>
              <a:t>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John M. Echols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Hassan Shadily</a:t>
            </a:r>
            <a:r>
              <a:rPr lang="en-US" sz="2000" dirty="0" smtClean="0"/>
              <a:t>,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“</a:t>
            </a:r>
            <a:r>
              <a:rPr lang="en-US" sz="2000" b="1" i="1" dirty="0" smtClean="0">
                <a:solidFill>
                  <a:schemeClr val="accent6">
                    <a:lumMod val="75000"/>
                  </a:schemeClr>
                </a:solidFill>
              </a:rPr>
              <a:t>system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” </a:t>
            </a:r>
            <a:r>
              <a:rPr lang="en-US" sz="2000" dirty="0" err="1" smtClean="0"/>
              <a:t>diartikan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</a:rPr>
              <a:t>susunan</a:t>
            </a:r>
            <a:r>
              <a:rPr lang="en-US" sz="2000" dirty="0" smtClean="0"/>
              <a:t>. </a:t>
            </a:r>
            <a:r>
              <a:rPr lang="id-ID" sz="2000" dirty="0" smtClean="0"/>
              <a:t>Misal,</a:t>
            </a:r>
            <a:r>
              <a:rPr lang="en-US" sz="2000" dirty="0" smtClean="0"/>
              <a:t> </a:t>
            </a:r>
            <a:r>
              <a:rPr lang="en-US" sz="2000" dirty="0" err="1" smtClean="0"/>
              <a:t>sistem</a:t>
            </a:r>
            <a:r>
              <a:rPr lang="en-US" sz="2000" dirty="0" smtClean="0"/>
              <a:t> </a:t>
            </a:r>
            <a:r>
              <a:rPr lang="en-US" sz="2000" dirty="0" err="1" smtClean="0"/>
              <a:t>syaraf</a:t>
            </a:r>
            <a:r>
              <a:rPr lang="en-US" sz="2000" dirty="0" smtClean="0"/>
              <a:t> </a:t>
            </a:r>
            <a:r>
              <a:rPr lang="en-US" sz="2000" dirty="0" err="1" smtClean="0"/>
              <a:t>berarti</a:t>
            </a:r>
            <a:r>
              <a:rPr lang="en-US" sz="2000" dirty="0" smtClean="0"/>
              <a:t> </a:t>
            </a:r>
            <a:r>
              <a:rPr lang="en-US" sz="2000" dirty="0" err="1" smtClean="0"/>
              <a:t>susunan</a:t>
            </a:r>
            <a:r>
              <a:rPr lang="en-US" sz="2000" dirty="0" smtClean="0"/>
              <a:t> </a:t>
            </a:r>
            <a:r>
              <a:rPr lang="en-US" sz="2000" dirty="0" err="1" smtClean="0"/>
              <a:t>syaraf</a:t>
            </a:r>
            <a:r>
              <a:rPr lang="en-US" sz="2000" dirty="0" smtClean="0"/>
              <a:t>, </a:t>
            </a:r>
            <a:r>
              <a:rPr lang="en-US" sz="2000" dirty="0" err="1" smtClean="0"/>
              <a:t>sistem</a:t>
            </a:r>
            <a:r>
              <a:rPr lang="en-US" sz="2000" dirty="0" smtClean="0"/>
              <a:t> </a:t>
            </a:r>
            <a:r>
              <a:rPr lang="en-US" sz="2000" dirty="0" err="1" smtClean="0"/>
              <a:t>jaringan</a:t>
            </a:r>
            <a:r>
              <a:rPr lang="en-US" sz="2000" dirty="0" smtClean="0"/>
              <a:t> </a:t>
            </a:r>
            <a:r>
              <a:rPr lang="en-US" sz="2000" dirty="0" err="1" smtClean="0"/>
              <a:t>berarti</a:t>
            </a:r>
            <a:r>
              <a:rPr lang="en-US" sz="2000" dirty="0" smtClean="0"/>
              <a:t> </a:t>
            </a:r>
            <a:r>
              <a:rPr lang="en-US" sz="2000" dirty="0" err="1" smtClean="0"/>
              <a:t>susunan</a:t>
            </a:r>
            <a:r>
              <a:rPr lang="en-US" sz="2000" dirty="0" smtClean="0"/>
              <a:t> </a:t>
            </a:r>
            <a:r>
              <a:rPr lang="en-US" sz="2000" dirty="0" err="1" smtClean="0"/>
              <a:t>jaringan</a:t>
            </a:r>
            <a:r>
              <a:rPr lang="en-US" sz="2000" dirty="0" smtClean="0"/>
              <a:t>.</a:t>
            </a:r>
            <a:endParaRPr lang="id-ID" sz="2000" dirty="0" smtClean="0"/>
          </a:p>
          <a:p>
            <a:pPr lvl="0"/>
            <a:r>
              <a:rPr lang="id-ID" sz="2000" dirty="0" smtClean="0"/>
              <a:t>Menurut </a:t>
            </a:r>
            <a:r>
              <a:rPr lang="id-ID" sz="2000" b="1" dirty="0" smtClean="0">
                <a:solidFill>
                  <a:schemeClr val="accent6">
                    <a:lumMod val="75000"/>
                  </a:schemeClr>
                </a:solidFill>
              </a:rPr>
              <a:t>M.J Alexander </a:t>
            </a:r>
            <a:r>
              <a:rPr lang="id-ID" sz="2000" dirty="0" smtClean="0"/>
              <a:t>dalam buku </a:t>
            </a:r>
            <a:r>
              <a:rPr lang="id-ID" sz="2000" i="1" dirty="0" smtClean="0"/>
              <a:t>Information System Analysis : Theory and Application</a:t>
            </a:r>
            <a:r>
              <a:rPr lang="id-ID" sz="2000" dirty="0" smtClean="0"/>
              <a:t>, sistem merupakan </a:t>
            </a:r>
            <a:r>
              <a:rPr lang="id-ID" sz="2000" b="1" dirty="0" smtClean="0">
                <a:solidFill>
                  <a:schemeClr val="accent6">
                    <a:lumMod val="75000"/>
                  </a:schemeClr>
                </a:solidFill>
              </a:rPr>
              <a:t>sekelompok elemen-elemen baik fisik maupun non-fisik yang menunjukkan suatu kumpulan saling berhubungan dan berinteraksi menuju tujuan, atau sasaran sebuah sistem</a:t>
            </a:r>
            <a:r>
              <a:rPr lang="id-ID" sz="2000" dirty="0" smtClean="0"/>
              <a:t>.</a:t>
            </a:r>
          </a:p>
          <a:p>
            <a:pPr lvl="0"/>
            <a:r>
              <a:rPr lang="id-ID" sz="2000" dirty="0" smtClean="0"/>
              <a:t>Sistem</a:t>
            </a:r>
            <a:r>
              <a:rPr lang="en-US" sz="2000" dirty="0" smtClean="0"/>
              <a:t> </a:t>
            </a:r>
            <a:r>
              <a:rPr lang="en-US" sz="2000" dirty="0" err="1" smtClean="0"/>
              <a:t>juga</a:t>
            </a:r>
            <a:r>
              <a:rPr lang="en-US" sz="2000" dirty="0" smtClean="0"/>
              <a:t> </a:t>
            </a:r>
            <a:r>
              <a:rPr lang="en-US" sz="2000" dirty="0" err="1" smtClean="0"/>
              <a:t>bisa</a:t>
            </a:r>
            <a:r>
              <a:rPr lang="en-US" sz="2000" dirty="0" smtClean="0"/>
              <a:t> </a:t>
            </a:r>
            <a:r>
              <a:rPr lang="en-US" sz="2000" dirty="0" err="1" smtClean="0"/>
              <a:t>diartikan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“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</a:rPr>
              <a:t>cara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”</a:t>
            </a:r>
            <a:r>
              <a:rPr lang="en-US" sz="2000" dirty="0" smtClean="0"/>
              <a:t>. </a:t>
            </a:r>
            <a:r>
              <a:rPr lang="id-ID" sz="2000" dirty="0" smtClean="0"/>
              <a:t>Misal </a:t>
            </a:r>
            <a:r>
              <a:rPr lang="en-US" sz="2000" dirty="0" err="1" smtClean="0"/>
              <a:t>sistem</a:t>
            </a:r>
            <a:r>
              <a:rPr lang="en-US" sz="2000" dirty="0" smtClean="0"/>
              <a:t> </a:t>
            </a:r>
            <a:r>
              <a:rPr lang="en-US" sz="2000" dirty="0" err="1" smtClean="0"/>
              <a:t>pengamatan</a:t>
            </a:r>
            <a:r>
              <a:rPr lang="en-US" sz="2000" dirty="0" smtClean="0"/>
              <a:t>, </a:t>
            </a:r>
            <a:r>
              <a:rPr lang="en-US" sz="2000" dirty="0" err="1" smtClean="0"/>
              <a:t>sistem</a:t>
            </a:r>
            <a:r>
              <a:rPr lang="en-US" sz="2000" dirty="0" smtClean="0"/>
              <a:t> </a:t>
            </a:r>
            <a:r>
              <a:rPr lang="en-US" sz="2000" dirty="0" err="1" smtClean="0"/>
              <a:t>penilaian</a:t>
            </a:r>
            <a:r>
              <a:rPr lang="en-US" sz="2000" dirty="0" smtClean="0"/>
              <a:t>, </a:t>
            </a:r>
            <a:r>
              <a:rPr lang="en-US" sz="2000" dirty="0" err="1" smtClean="0"/>
              <a:t>sistem</a:t>
            </a:r>
            <a:r>
              <a:rPr lang="en-US" sz="2000" dirty="0" smtClean="0"/>
              <a:t> </a:t>
            </a:r>
            <a:r>
              <a:rPr lang="en-US" sz="2000" dirty="0" err="1" smtClean="0"/>
              <a:t>pengajaran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lain </a:t>
            </a:r>
            <a:r>
              <a:rPr lang="en-US" sz="2000" dirty="0" err="1" smtClean="0"/>
              <a:t>sebagainya</a:t>
            </a:r>
            <a:r>
              <a:rPr lang="en-US" sz="2000" dirty="0" smtClean="0"/>
              <a:t>. </a:t>
            </a:r>
            <a:endParaRPr lang="id-ID" sz="2000" dirty="0" smtClean="0"/>
          </a:p>
          <a:p>
            <a:pPr lvl="0">
              <a:buNone/>
            </a:pPr>
            <a:endParaRPr lang="id-ID" sz="2000" dirty="0" smtClean="0"/>
          </a:p>
          <a:p>
            <a:pPr>
              <a:buNone/>
            </a:pPr>
            <a:r>
              <a:rPr lang="id-ID" sz="2000" dirty="0" smtClean="0"/>
              <a:t>	Kesimpulan : sistem adalah suatu </a:t>
            </a:r>
            <a:r>
              <a:rPr lang="id-ID" sz="2000" b="1" dirty="0" smtClean="0">
                <a:solidFill>
                  <a:schemeClr val="accent6">
                    <a:lumMod val="75000"/>
                  </a:schemeClr>
                </a:solidFill>
              </a:rPr>
              <a:t>kesatuan utuh </a:t>
            </a:r>
            <a:r>
              <a:rPr lang="id-ID" sz="2000" dirty="0" smtClean="0"/>
              <a:t>yang terdiri dari </a:t>
            </a:r>
            <a:r>
              <a:rPr lang="id-ID" sz="2000" dirty="0" smtClean="0"/>
              <a:t>	beberapa </a:t>
            </a:r>
            <a:r>
              <a:rPr lang="id-ID" sz="2000" dirty="0" smtClean="0"/>
              <a:t>bagian yang saling berhubungan dan berinteraksi untuk </a:t>
            </a:r>
            <a:r>
              <a:rPr lang="id-ID" sz="2000" dirty="0" smtClean="0"/>
              <a:t>	mencapai </a:t>
            </a:r>
            <a:r>
              <a:rPr lang="id-ID" sz="2000" dirty="0" smtClean="0"/>
              <a:t>tujuan tertentu</a:t>
            </a:r>
            <a:endParaRPr lang="id-ID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 Sistem dan Supra Sistem</a:t>
            </a:r>
            <a:endParaRPr lang="id-ID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4876800"/>
            <a:ext cx="7498080" cy="14478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id-ID" dirty="0" smtClean="0"/>
              <a:t>	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contoh</a:t>
            </a:r>
            <a:r>
              <a:rPr lang="en-US" dirty="0" smtClean="0"/>
              <a:t>, 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sekolah</a:t>
            </a:r>
            <a:r>
              <a:rPr lang="en-US" dirty="0" smtClean="0"/>
              <a:t> </a:t>
            </a:r>
            <a:r>
              <a:rPr lang="en-US" dirty="0" err="1" smtClean="0"/>
              <a:t>dipandang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,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supra </a:t>
            </a:r>
            <a:r>
              <a:rPr lang="en-US" dirty="0" err="1" smtClean="0"/>
              <a:t>sistemnya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siswa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sub </a:t>
            </a:r>
            <a:r>
              <a:rPr lang="en-US" dirty="0" err="1" smtClean="0"/>
              <a:t>sistemnya</a:t>
            </a:r>
            <a:r>
              <a:rPr lang="en-US" dirty="0" smtClean="0"/>
              <a:t>. 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</a:t>
            </a:r>
            <a:endParaRPr lang="id-ID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143000" y="1524000"/>
            <a:ext cx="7498080" cy="1447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id-ID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Sebuah sistem </a:t>
            </a:r>
            <a:r>
              <a:rPr kumimoji="0" lang="id-ID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bisa memiliki sub sistem ataupun supra</a:t>
            </a:r>
            <a:r>
              <a:rPr kumimoji="0" lang="id-ID" sz="2500" b="1" i="0" u="none" strike="noStrike" kern="1200" cap="none" spc="0" normalizeH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sistem</a:t>
            </a:r>
            <a:r>
              <a:rPr kumimoji="0" lang="id-ID" sz="25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(tergantung sudut pandang)</a:t>
            </a: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endParaRPr kumimoji="0" lang="id-ID" sz="2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id-ID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endParaRPr kumimoji="0" lang="id-ID" sz="2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6" descr="Pictur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2286000"/>
            <a:ext cx="4053505" cy="2383339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 Umum Sistem</a:t>
            </a:r>
            <a:endParaRPr lang="id-ID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295400" y="5334000"/>
            <a:ext cx="749808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2400" dirty="0" err="1" smtClean="0"/>
              <a:t>Terdapat</a:t>
            </a:r>
            <a:r>
              <a:rPr lang="en-US" sz="2400" dirty="0" smtClean="0"/>
              <a:t> lima </a:t>
            </a:r>
            <a:r>
              <a:rPr lang="en-US" sz="2400" dirty="0" err="1" smtClean="0"/>
              <a:t>buah</a:t>
            </a:r>
            <a:r>
              <a:rPr lang="en-US" sz="2400" dirty="0" smtClean="0"/>
              <a:t> </a:t>
            </a:r>
            <a:r>
              <a:rPr lang="en-US" sz="2400" dirty="0" err="1" smtClean="0"/>
              <a:t>komponen</a:t>
            </a:r>
            <a:r>
              <a:rPr lang="en-US" sz="2400" dirty="0" smtClean="0"/>
              <a:t> </a:t>
            </a:r>
            <a:r>
              <a:rPr lang="en-US" sz="2400" dirty="0" err="1" smtClean="0"/>
              <a:t>utama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membuat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bekerja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baik</a:t>
            </a:r>
            <a:r>
              <a:rPr lang="en-US" sz="2400" dirty="0" smtClean="0"/>
              <a:t>.</a:t>
            </a:r>
            <a:endParaRPr lang="id-ID" sz="2400" dirty="0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10" name="Picture 9" descr="Pictur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1143000"/>
            <a:ext cx="5410200" cy="3982969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Komponen Sistem</a:t>
            </a:r>
            <a:endParaRPr lang="id-ID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d-ID" b="1" dirty="0" smtClean="0">
                <a:solidFill>
                  <a:schemeClr val="accent6">
                    <a:lumMod val="75000"/>
                  </a:schemeClr>
                </a:solidFill>
              </a:rPr>
              <a:t>Komponen Input</a:t>
            </a:r>
            <a:r>
              <a:rPr lang="id-ID" dirty="0" smtClean="0"/>
              <a:t>, bertugas menerima data masukan sebagai pemberi tenaga sistem.</a:t>
            </a:r>
          </a:p>
          <a:p>
            <a:pPr lvl="1"/>
            <a:r>
              <a:rPr lang="id-ID" b="1" dirty="0" smtClean="0">
                <a:solidFill>
                  <a:schemeClr val="accent6">
                    <a:lumMod val="75000"/>
                  </a:schemeClr>
                </a:solidFill>
              </a:rPr>
              <a:t>Maintenance Input</a:t>
            </a:r>
            <a:r>
              <a:rPr lang="id-ID" dirty="0" smtClean="0"/>
              <a:t>, energi yang dimasukkan supaya sistem beroperasi.</a:t>
            </a:r>
          </a:p>
          <a:p>
            <a:pPr lvl="1"/>
            <a:r>
              <a:rPr lang="id-ID" b="1" dirty="0" smtClean="0">
                <a:solidFill>
                  <a:schemeClr val="accent6">
                    <a:lumMod val="75000"/>
                  </a:schemeClr>
                </a:solidFill>
              </a:rPr>
              <a:t>Signal Input</a:t>
            </a:r>
            <a:r>
              <a:rPr lang="id-ID" dirty="0" smtClean="0"/>
              <a:t>,  energi yang diproses supaya sistem menghasilkan output.</a:t>
            </a:r>
          </a:p>
          <a:p>
            <a:r>
              <a:rPr lang="id-ID" b="1" dirty="0" smtClean="0">
                <a:solidFill>
                  <a:schemeClr val="accent6">
                    <a:lumMod val="75000"/>
                  </a:schemeClr>
                </a:solidFill>
              </a:rPr>
              <a:t>Komponen Proses</a:t>
            </a:r>
            <a:r>
              <a:rPr lang="id-ID" b="1" dirty="0" smtClean="0"/>
              <a:t>,</a:t>
            </a:r>
            <a:r>
              <a:rPr lang="id-ID" dirty="0" smtClean="0"/>
              <a:t> pengolah input menjadi output.  Terjadi kegiatan klasifikasi, peringkasan, pencarian dan organisasi data lainnya.</a:t>
            </a:r>
          </a:p>
          <a:p>
            <a:r>
              <a:rPr lang="id-ID" b="1" dirty="0" smtClean="0">
                <a:solidFill>
                  <a:schemeClr val="accent6">
                    <a:lumMod val="75000"/>
                  </a:schemeClr>
                </a:solidFill>
              </a:rPr>
              <a:t>Komponen Output</a:t>
            </a:r>
            <a:r>
              <a:rPr lang="id-ID" dirty="0" smtClean="0"/>
              <a:t>,  informasi sebagai hasil pengoperasian sistem, sebagai pendukung keputusan.</a:t>
            </a:r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Komponen Sistem</a:t>
            </a:r>
            <a:endParaRPr lang="id-ID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2800" b="1" dirty="0" smtClean="0">
                <a:solidFill>
                  <a:schemeClr val="accent6">
                    <a:lumMod val="75000"/>
                  </a:schemeClr>
                </a:solidFill>
              </a:rPr>
              <a:t>Komponen Tujuan</a:t>
            </a:r>
            <a:r>
              <a:rPr lang="id-ID" sz="2800" dirty="0" smtClean="0"/>
              <a:t>, menunjukkan sasaran yang ingin dicapai atas operasinya sistem.</a:t>
            </a:r>
          </a:p>
          <a:p>
            <a:r>
              <a:rPr lang="id-ID" sz="2800" b="1" dirty="0" smtClean="0">
                <a:solidFill>
                  <a:schemeClr val="accent6">
                    <a:lumMod val="75000"/>
                  </a:schemeClr>
                </a:solidFill>
              </a:rPr>
              <a:t>Komponen Kendala</a:t>
            </a:r>
            <a:r>
              <a:rPr lang="id-ID" sz="2800" dirty="0" smtClean="0"/>
              <a:t>, adalah batas-batas yang berlaku atas operasional sistem.</a:t>
            </a:r>
          </a:p>
          <a:p>
            <a:r>
              <a:rPr lang="id-ID" sz="2800" b="1" dirty="0" smtClean="0">
                <a:solidFill>
                  <a:schemeClr val="accent6">
                    <a:lumMod val="75000"/>
                  </a:schemeClr>
                </a:solidFill>
              </a:rPr>
              <a:t>Komponen Kontrol</a:t>
            </a:r>
            <a:r>
              <a:rPr lang="id-ID" sz="2800" dirty="0" smtClean="0"/>
              <a:t>, adalah pengawas beroperasinya sistem.</a:t>
            </a:r>
          </a:p>
          <a:p>
            <a:r>
              <a:rPr lang="id-ID" sz="2800" b="1" dirty="0" smtClean="0">
                <a:solidFill>
                  <a:schemeClr val="accent6">
                    <a:lumMod val="75000"/>
                  </a:schemeClr>
                </a:solidFill>
              </a:rPr>
              <a:t>Komponen Umpan Balik</a:t>
            </a:r>
            <a:r>
              <a:rPr lang="id-ID" sz="2800" dirty="0" smtClean="0"/>
              <a:t>, memberi respon atas berjalannya sistem misalnya pemeliharaan, pengamanan, dan sebagainya.</a:t>
            </a:r>
            <a:endParaRPr lang="id-ID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Klasifikasi Sistem</a:t>
            </a:r>
            <a:endParaRPr lang="id-ID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2800" b="1" dirty="0" smtClean="0">
                <a:solidFill>
                  <a:schemeClr val="accent6">
                    <a:lumMod val="75000"/>
                  </a:schemeClr>
                </a:solidFill>
              </a:rPr>
              <a:t>Natural System vs Human Made</a:t>
            </a:r>
          </a:p>
          <a:p>
            <a:pPr lvl="1"/>
            <a:r>
              <a:rPr lang="id-ID" sz="2400" dirty="0" smtClean="0"/>
              <a:t>Natural,  sistem alamiah.</a:t>
            </a:r>
          </a:p>
          <a:p>
            <a:pPr lvl="1"/>
            <a:r>
              <a:rPr lang="id-ID" sz="2400" dirty="0" smtClean="0"/>
              <a:t>Human Made, sistem buatan manusia.</a:t>
            </a:r>
          </a:p>
          <a:p>
            <a:r>
              <a:rPr lang="id-ID" sz="2800" b="1" dirty="0" smtClean="0">
                <a:solidFill>
                  <a:schemeClr val="accent6">
                    <a:lumMod val="75000"/>
                  </a:schemeClr>
                </a:solidFill>
              </a:rPr>
              <a:t>Open System vs Closed System</a:t>
            </a:r>
          </a:p>
          <a:p>
            <a:pPr lvl="1"/>
            <a:r>
              <a:rPr lang="id-ID" sz="2400" dirty="0" smtClean="0"/>
              <a:t>Open System, sistem yang terbuka dengan campur tangan pihak lain.</a:t>
            </a:r>
          </a:p>
          <a:p>
            <a:pPr lvl="1"/>
            <a:r>
              <a:rPr lang="id-ID" sz="2400" dirty="0" smtClean="0"/>
              <a:t>Closed System, sistem yang tertutup dengan campur tangan pihak lain.</a:t>
            </a:r>
          </a:p>
          <a:p>
            <a:pPr lvl="1"/>
            <a:endParaRPr lang="id-ID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304800"/>
            <a:ext cx="7498080" cy="1143000"/>
          </a:xfrm>
        </p:spPr>
        <p:txBody>
          <a:bodyPr>
            <a:normAutofit/>
          </a:bodyPr>
          <a:lstStyle/>
          <a:p>
            <a:r>
              <a:rPr lang="id-ID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 Informasi</a:t>
            </a:r>
            <a:endParaRPr lang="id-ID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143000" y="1524000"/>
            <a:ext cx="7696200" cy="45720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000" dirty="0" smtClean="0"/>
              <a:t>James B Bower </a:t>
            </a:r>
            <a:r>
              <a:rPr lang="id-ID" sz="2000" dirty="0" smtClean="0"/>
              <a:t>dkk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bukunya</a:t>
            </a:r>
            <a:r>
              <a:rPr lang="en-US" sz="2000" dirty="0" smtClean="0"/>
              <a:t> </a:t>
            </a:r>
            <a:r>
              <a:rPr lang="en-US" sz="2000" i="1" dirty="0" smtClean="0"/>
              <a:t>Computer Oriented Accounting </a:t>
            </a:r>
            <a:r>
              <a:rPr lang="en-US" sz="2000" i="1" dirty="0" err="1" smtClean="0"/>
              <a:t>Informations</a:t>
            </a:r>
            <a:r>
              <a:rPr lang="en-US" sz="2000" i="1" dirty="0" smtClean="0"/>
              <a:t> System</a:t>
            </a:r>
            <a:r>
              <a:rPr lang="id-ID" sz="2000" i="1" dirty="0" smtClean="0"/>
              <a:t> :</a:t>
            </a:r>
          </a:p>
          <a:p>
            <a:endParaRPr lang="id-ID" sz="2000" i="1" dirty="0" smtClean="0"/>
          </a:p>
          <a:p>
            <a:pPr lvl="1"/>
            <a:r>
              <a:rPr lang="en-US" sz="2000" i="1" dirty="0" err="1" smtClean="0">
                <a:solidFill>
                  <a:schemeClr val="accent6">
                    <a:lumMod val="75000"/>
                  </a:schemeClr>
                </a:solidFill>
              </a:rPr>
              <a:t>Sistem</a:t>
            </a:r>
            <a:r>
              <a:rPr lang="en-US" sz="200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accent6">
                    <a:lumMod val="75000"/>
                  </a:schemeClr>
                </a:solidFill>
              </a:rPr>
              <a:t>Informasi</a:t>
            </a:r>
            <a:r>
              <a:rPr lang="en-US" sz="200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accent6">
                    <a:lumMod val="75000"/>
                  </a:schemeClr>
                </a:solidFill>
              </a:rPr>
              <a:t>adalah</a:t>
            </a:r>
            <a:r>
              <a:rPr lang="en-US" sz="200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accent6">
                    <a:lumMod val="75000"/>
                  </a:schemeClr>
                </a:solidFill>
              </a:rPr>
              <a:t>suatu</a:t>
            </a:r>
            <a:r>
              <a:rPr lang="en-US" sz="200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accent6">
                    <a:lumMod val="75000"/>
                  </a:schemeClr>
                </a:solidFill>
              </a:rPr>
              <a:t>cara</a:t>
            </a:r>
            <a:r>
              <a:rPr lang="en-US" sz="200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accent6">
                    <a:lumMod val="75000"/>
                  </a:schemeClr>
                </a:solidFill>
              </a:rPr>
              <a:t>tertentu</a:t>
            </a:r>
            <a:r>
              <a:rPr lang="en-US" sz="200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accent6">
                    <a:lumMod val="75000"/>
                  </a:schemeClr>
                </a:solidFill>
              </a:rPr>
              <a:t>untuk</a:t>
            </a:r>
            <a:r>
              <a:rPr lang="en-US" sz="200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accent6">
                    <a:lumMod val="75000"/>
                  </a:schemeClr>
                </a:solidFill>
              </a:rPr>
              <a:t>menyediakan</a:t>
            </a:r>
            <a:r>
              <a:rPr lang="en-US" sz="200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accent6">
                    <a:lumMod val="75000"/>
                  </a:schemeClr>
                </a:solidFill>
              </a:rPr>
              <a:t>informasi</a:t>
            </a:r>
            <a:r>
              <a:rPr lang="en-US" sz="2000" i="1" dirty="0" smtClean="0">
                <a:solidFill>
                  <a:schemeClr val="accent6">
                    <a:lumMod val="75000"/>
                  </a:schemeClr>
                </a:solidFill>
              </a:rPr>
              <a:t> yang </a:t>
            </a:r>
            <a:r>
              <a:rPr lang="en-US" sz="2000" i="1" dirty="0" err="1" smtClean="0">
                <a:solidFill>
                  <a:schemeClr val="accent6">
                    <a:lumMod val="75000"/>
                  </a:schemeClr>
                </a:solidFill>
              </a:rPr>
              <a:t>dibutuhkan</a:t>
            </a:r>
            <a:r>
              <a:rPr lang="en-US" sz="200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accent6">
                    <a:lumMod val="75000"/>
                  </a:schemeClr>
                </a:solidFill>
              </a:rPr>
              <a:t>oleh</a:t>
            </a:r>
            <a:r>
              <a:rPr lang="en-US" sz="200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accent6">
                    <a:lumMod val="75000"/>
                  </a:schemeClr>
                </a:solidFill>
              </a:rPr>
              <a:t>organisasi</a:t>
            </a:r>
            <a:r>
              <a:rPr lang="en-US" sz="200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accent6">
                    <a:lumMod val="75000"/>
                  </a:schemeClr>
                </a:solidFill>
              </a:rPr>
              <a:t>untuk</a:t>
            </a:r>
            <a:r>
              <a:rPr lang="en-US" sz="200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accent6">
                    <a:lumMod val="75000"/>
                  </a:schemeClr>
                </a:solidFill>
              </a:rPr>
              <a:t>beroperasi</a:t>
            </a:r>
            <a:r>
              <a:rPr lang="en-US" sz="200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accent6">
                    <a:lumMod val="75000"/>
                  </a:schemeClr>
                </a:solidFill>
              </a:rPr>
              <a:t>dengan</a:t>
            </a:r>
            <a:r>
              <a:rPr lang="en-US" sz="200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accent6">
                    <a:lumMod val="75000"/>
                  </a:schemeClr>
                </a:solidFill>
              </a:rPr>
              <a:t>cara</a:t>
            </a:r>
            <a:r>
              <a:rPr lang="en-US" sz="2000" i="1" dirty="0" smtClean="0">
                <a:solidFill>
                  <a:schemeClr val="accent6">
                    <a:lumMod val="75000"/>
                  </a:schemeClr>
                </a:solidFill>
              </a:rPr>
              <a:t> yang </a:t>
            </a:r>
            <a:r>
              <a:rPr lang="en-US" sz="2000" i="1" dirty="0" err="1" smtClean="0">
                <a:solidFill>
                  <a:schemeClr val="accent6">
                    <a:lumMod val="75000"/>
                  </a:schemeClr>
                </a:solidFill>
              </a:rPr>
              <a:t>sukses</a:t>
            </a:r>
            <a:r>
              <a:rPr lang="en-US" sz="200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accent6">
                    <a:lumMod val="75000"/>
                  </a:schemeClr>
                </a:solidFill>
              </a:rPr>
              <a:t>dan</a:t>
            </a:r>
            <a:r>
              <a:rPr lang="en-US" sz="200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accent6">
                    <a:lumMod val="75000"/>
                  </a:schemeClr>
                </a:solidFill>
              </a:rPr>
              <a:t>untuk</a:t>
            </a:r>
            <a:r>
              <a:rPr lang="en-US" sz="200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accent6">
                    <a:lumMod val="75000"/>
                  </a:schemeClr>
                </a:solidFill>
              </a:rPr>
              <a:t>organisasi</a:t>
            </a:r>
            <a:r>
              <a:rPr lang="en-US" sz="200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accent6">
                    <a:lumMod val="75000"/>
                  </a:schemeClr>
                </a:solidFill>
              </a:rPr>
              <a:t>bisnis</a:t>
            </a:r>
            <a:r>
              <a:rPr lang="en-US" sz="200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accent6">
                    <a:lumMod val="75000"/>
                  </a:schemeClr>
                </a:solidFill>
              </a:rPr>
              <a:t>dengan</a:t>
            </a:r>
            <a:r>
              <a:rPr lang="en-US" sz="200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accent6">
                    <a:lumMod val="75000"/>
                  </a:schemeClr>
                </a:solidFill>
              </a:rPr>
              <a:t>cara</a:t>
            </a:r>
            <a:r>
              <a:rPr lang="en-US" sz="2000" i="1" dirty="0" smtClean="0">
                <a:solidFill>
                  <a:schemeClr val="accent6">
                    <a:lumMod val="75000"/>
                  </a:schemeClr>
                </a:solidFill>
              </a:rPr>
              <a:t> yang </a:t>
            </a:r>
            <a:r>
              <a:rPr lang="en-US" sz="2000" i="1" dirty="0" err="1" smtClean="0">
                <a:solidFill>
                  <a:schemeClr val="accent6">
                    <a:lumMod val="75000"/>
                  </a:schemeClr>
                </a:solidFill>
              </a:rPr>
              <a:t>menguntungkan</a:t>
            </a:r>
            <a:r>
              <a:rPr lang="en-US" sz="2000" i="1" dirty="0" smtClean="0"/>
              <a:t>.</a:t>
            </a:r>
            <a:endParaRPr lang="id-ID" sz="2000" i="1" dirty="0" smtClean="0"/>
          </a:p>
          <a:p>
            <a:endParaRPr lang="id-ID" sz="2000" dirty="0" smtClean="0"/>
          </a:p>
          <a:p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dasarnya</a:t>
            </a:r>
            <a:r>
              <a:rPr lang="en-US" sz="2000" dirty="0" smtClean="0"/>
              <a:t> </a:t>
            </a:r>
            <a:r>
              <a:rPr lang="en-US" sz="2000" dirty="0" err="1" smtClean="0"/>
              <a:t>sistem</a:t>
            </a:r>
            <a:r>
              <a:rPr lang="en-US" sz="2000" dirty="0" smtClean="0"/>
              <a:t> </a:t>
            </a:r>
            <a:r>
              <a:rPr lang="en-US" sz="2000" dirty="0" err="1" smtClean="0"/>
              <a:t>Informasi</a:t>
            </a:r>
            <a:r>
              <a:rPr lang="en-US" sz="2000" dirty="0" smtClean="0"/>
              <a:t> </a:t>
            </a:r>
            <a:r>
              <a:rPr lang="en-US" sz="2000" dirty="0" err="1" smtClean="0"/>
              <a:t>merupakan</a:t>
            </a:r>
            <a:r>
              <a:rPr lang="en-US" sz="2000" dirty="0" smtClean="0"/>
              <a:t> </a:t>
            </a:r>
            <a:r>
              <a:rPr lang="en-US" sz="2000" dirty="0" err="1" smtClean="0"/>
              <a:t>suatu</a:t>
            </a:r>
            <a:r>
              <a:rPr lang="en-US" sz="2000" dirty="0" smtClean="0"/>
              <a:t> </a:t>
            </a:r>
            <a:r>
              <a:rPr lang="en-US" sz="2000" dirty="0" err="1" smtClean="0"/>
              <a:t>sistem</a:t>
            </a:r>
            <a:r>
              <a:rPr lang="en-US" sz="2000" dirty="0" smtClean="0"/>
              <a:t> yang </a:t>
            </a:r>
            <a:endParaRPr lang="id-ID" sz="2000" dirty="0" smtClean="0"/>
          </a:p>
          <a:p>
            <a:pPr lvl="1">
              <a:buFont typeface="Arial" pitchFamily="34" charset="0"/>
              <a:buChar char="•"/>
            </a:pPr>
            <a:r>
              <a:rPr lang="id-ID" sz="2000" dirty="0" smtClean="0"/>
              <a:t>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dibuat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oleh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manusia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id-ID" sz="2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id-ID" sz="2000" dirty="0" smtClean="0"/>
              <a:t>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terdiri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dari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komponen-komponen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dalam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organisasi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id-ID" sz="2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id-ID" sz="2000" dirty="0" smtClean="0"/>
              <a:t>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untuk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mencapai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suatu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tujuan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yaitu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menyajikan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informasi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 yang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benar</a:t>
            </a:r>
            <a:endParaRPr lang="id-ID" sz="2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endParaRPr lang="id-ID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60080" cy="1143000"/>
          </a:xfrm>
        </p:spPr>
        <p:txBody>
          <a:bodyPr>
            <a:normAutofit/>
          </a:bodyPr>
          <a:lstStyle/>
          <a:p>
            <a:r>
              <a:rPr lang="id-ID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Komponen Sistem Informasi</a:t>
            </a:r>
            <a:endParaRPr lang="id-ID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95400" y="1447800"/>
            <a:ext cx="7086600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 smtClean="0"/>
              <a:t>John Burch </a:t>
            </a:r>
            <a:r>
              <a:rPr lang="en-US" sz="2500" dirty="0" err="1" smtClean="0"/>
              <a:t>dan</a:t>
            </a:r>
            <a:r>
              <a:rPr lang="en-US" sz="2500" dirty="0" smtClean="0"/>
              <a:t> Gary </a:t>
            </a:r>
            <a:r>
              <a:rPr lang="en-US" sz="2500" dirty="0" err="1" smtClean="0"/>
              <a:t>Grudnitski</a:t>
            </a:r>
            <a:r>
              <a:rPr lang="en-US" sz="2500" dirty="0" smtClean="0"/>
              <a:t> </a:t>
            </a:r>
            <a:r>
              <a:rPr lang="en-US" sz="2500" dirty="0" err="1" smtClean="0"/>
              <a:t>dalam</a:t>
            </a:r>
            <a:r>
              <a:rPr lang="en-US" sz="2500" dirty="0" smtClean="0"/>
              <a:t> </a:t>
            </a:r>
            <a:r>
              <a:rPr lang="id-ID" sz="2500" dirty="0" smtClean="0"/>
              <a:t>“</a:t>
            </a:r>
            <a:r>
              <a:rPr lang="en-US" sz="2500" i="1" dirty="0" smtClean="0"/>
              <a:t>Information System Theory</a:t>
            </a:r>
            <a:r>
              <a:rPr lang="en-US" sz="2500" dirty="0" smtClean="0"/>
              <a:t>  </a:t>
            </a:r>
            <a:r>
              <a:rPr lang="en-US" sz="2500" i="1" dirty="0" smtClean="0"/>
              <a:t>and Practice</a:t>
            </a:r>
            <a:r>
              <a:rPr lang="id-ID" sz="2500" i="1" dirty="0" smtClean="0"/>
              <a:t>”</a:t>
            </a:r>
            <a:r>
              <a:rPr lang="en-US" sz="2500" dirty="0" smtClean="0"/>
              <a:t> </a:t>
            </a:r>
            <a:r>
              <a:rPr lang="id-ID" sz="2500" dirty="0" smtClean="0"/>
              <a:t>menggambarkan </a:t>
            </a:r>
            <a:r>
              <a:rPr lang="en-US" sz="2500" dirty="0" err="1" smtClean="0"/>
              <a:t>komponen</a:t>
            </a:r>
            <a:r>
              <a:rPr lang="en-US" sz="2500" dirty="0" smtClean="0"/>
              <a:t> </a:t>
            </a:r>
            <a:r>
              <a:rPr lang="en-US" sz="2500" dirty="0" err="1" smtClean="0"/>
              <a:t>sistem</a:t>
            </a:r>
            <a:r>
              <a:rPr lang="en-US" sz="2500" dirty="0" smtClean="0"/>
              <a:t> </a:t>
            </a:r>
            <a:r>
              <a:rPr lang="en-US" sz="2500" dirty="0" err="1" smtClean="0"/>
              <a:t>informasi</a:t>
            </a:r>
            <a:r>
              <a:rPr lang="en-US" sz="2500" dirty="0" smtClean="0"/>
              <a:t> </a:t>
            </a:r>
            <a:r>
              <a:rPr lang="id-ID" sz="2500" dirty="0" smtClean="0"/>
              <a:t>berikut :</a:t>
            </a:r>
            <a:endParaRPr lang="id-ID" sz="2500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7" name="Picture 6" descr="Picture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971800"/>
            <a:ext cx="6186055" cy="3048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472</TotalTime>
  <Words>403</Words>
  <Application>Microsoft Office PowerPoint</Application>
  <PresentationFormat>On-screen Show (4:3)</PresentationFormat>
  <Paragraphs>61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Tentang Sistem</vt:lpstr>
      <vt:lpstr>Sub Sistem dan Supra Sistem</vt:lpstr>
      <vt:lpstr>Model Umum Sistem</vt:lpstr>
      <vt:lpstr>Komponen Sistem</vt:lpstr>
      <vt:lpstr>Komponen Sistem</vt:lpstr>
      <vt:lpstr>Klasifikasi Sistem</vt:lpstr>
      <vt:lpstr>Sistem Informasi</vt:lpstr>
      <vt:lpstr>Komponen Sistem Informasi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 INFORMASI</dc:title>
  <dc:creator>Compaq</dc:creator>
  <cp:lastModifiedBy>Kalacakra</cp:lastModifiedBy>
  <cp:revision>34</cp:revision>
  <dcterms:created xsi:type="dcterms:W3CDTF">2006-08-16T00:00:00Z</dcterms:created>
  <dcterms:modified xsi:type="dcterms:W3CDTF">2016-04-11T11:02:16Z</dcterms:modified>
</cp:coreProperties>
</file>