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1"/>
  </p:notes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4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F75BFC-C7E6-438D-8668-7C6C9828325D}" type="datetimeFigureOut">
              <a:rPr lang="id-ID" smtClean="0"/>
              <a:t>11/04/2016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773FD4-0985-4CF1-8103-015BEA05A0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9732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413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51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293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070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507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4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559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460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444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973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963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626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467032" y="4419600"/>
            <a:ext cx="8244840" cy="838200"/>
          </a:xfrm>
          <a:prstGeom prst="rect">
            <a:avLst/>
          </a:prstGeom>
        </p:spPr>
        <p:txBody>
          <a:bodyPr tIns="0">
            <a:normAutofit lnSpcReduction="10000"/>
          </a:bodyPr>
          <a:lstStyle/>
          <a:p>
            <a:pPr marL="27432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id-ID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Materi Bab 1</a:t>
            </a:r>
            <a:endParaRPr kumimoji="0" lang="en-US" sz="2600" b="0" i="1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id-ID" sz="2600" i="1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Sistem Informasi</a:t>
            </a:r>
            <a:endParaRPr kumimoji="0" lang="id-ID" sz="2600" b="0" i="1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18160" y="2819400"/>
            <a:ext cx="8244840" cy="862584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5400" b="1" i="0" u="none" strike="noStrike" kern="1200" normalizeH="0" baseline="0" noProof="0" dirty="0" smtClean="0">
                <a:ln w="10541" cmpd="sng">
                  <a:noFill/>
                  <a:prstDash val="solid"/>
                </a:ln>
                <a:solidFill>
                  <a:schemeClr val="tx2">
                    <a:lumMod val="75000"/>
                  </a:schemeClr>
                </a:solidFill>
                <a:uLnTx/>
                <a:uFillTx/>
                <a:latin typeface="+mj-lt"/>
                <a:ea typeface="+mj-ea"/>
                <a:cs typeface="+mj-cs"/>
              </a:rPr>
              <a:t>DATA DAN INFORMASI</a:t>
            </a:r>
            <a:endParaRPr kumimoji="0" lang="id-ID" sz="5400" b="1" i="0" u="none" strike="noStrike" kern="1200" normalizeH="0" baseline="0" noProof="0" dirty="0">
              <a:ln w="10541" cmpd="sng">
                <a:noFill/>
                <a:prstDash val="solid"/>
              </a:ln>
              <a:solidFill>
                <a:schemeClr val="tx2">
                  <a:lumMod val="75000"/>
                </a:schemeClr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Tentang Data</a:t>
            </a:r>
            <a:endParaRPr lang="id-ID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err="1" smtClean="0"/>
              <a:t>Menurut</a:t>
            </a:r>
            <a:r>
              <a:rPr lang="en-US" sz="2000" dirty="0" smtClean="0"/>
              <a:t> </a:t>
            </a:r>
            <a:r>
              <a:rPr lang="en-US" sz="2000" dirty="0" err="1" smtClean="0"/>
              <a:t>kamus</a:t>
            </a:r>
            <a:r>
              <a:rPr lang="en-US" sz="2000" dirty="0" smtClean="0"/>
              <a:t> </a:t>
            </a:r>
            <a:r>
              <a:rPr lang="en-US" sz="2000" dirty="0" err="1" smtClean="0"/>
              <a:t>bahasa</a:t>
            </a:r>
            <a:r>
              <a:rPr lang="en-US" sz="2000" dirty="0" smtClean="0"/>
              <a:t> </a:t>
            </a:r>
            <a:r>
              <a:rPr lang="en-US" sz="2000" dirty="0" err="1" smtClean="0"/>
              <a:t>Inggris</a:t>
            </a:r>
            <a:r>
              <a:rPr lang="en-US" sz="2000" dirty="0" smtClean="0"/>
              <a:t>-Indonesia, data </a:t>
            </a:r>
            <a:r>
              <a:rPr lang="en-US" sz="2000" dirty="0" err="1" smtClean="0"/>
              <a:t>berasal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kata </a:t>
            </a:r>
            <a:r>
              <a:rPr lang="en-US" sz="2000" b="1" i="1" dirty="0" smtClean="0">
                <a:solidFill>
                  <a:schemeClr val="tx2"/>
                </a:solidFill>
              </a:rPr>
              <a:t>“datum”</a:t>
            </a:r>
            <a:r>
              <a:rPr lang="en-US" sz="2000" b="1" dirty="0" smtClean="0">
                <a:solidFill>
                  <a:schemeClr val="tx2"/>
                </a:solidFill>
              </a:rPr>
              <a:t>  </a:t>
            </a:r>
            <a:r>
              <a:rPr lang="en-US" sz="2000" dirty="0" smtClean="0"/>
              <a:t>yang </a:t>
            </a:r>
            <a:r>
              <a:rPr lang="en-US" sz="2000" dirty="0" err="1" smtClean="0"/>
              <a:t>berarti</a:t>
            </a:r>
            <a:r>
              <a:rPr lang="en-US" sz="2000" dirty="0" smtClean="0"/>
              <a:t> </a:t>
            </a:r>
            <a:r>
              <a:rPr lang="en-US" sz="2000" dirty="0" err="1" smtClean="0"/>
              <a:t>fakta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b="1" dirty="0" err="1" smtClean="0"/>
              <a:t>bahan-bahan</a:t>
            </a:r>
            <a:r>
              <a:rPr lang="en-US" sz="2000" dirty="0" smtClean="0"/>
              <a:t> </a:t>
            </a:r>
            <a:r>
              <a:rPr lang="en-US" sz="2000" dirty="0" err="1" smtClean="0"/>
              <a:t>keterangan</a:t>
            </a:r>
            <a:r>
              <a:rPr lang="en-US" sz="2000" dirty="0" smtClean="0"/>
              <a:t>.</a:t>
            </a:r>
            <a:r>
              <a:rPr lang="id-ID" sz="2000" dirty="0"/>
              <a:t> </a:t>
            </a:r>
            <a:r>
              <a:rPr lang="en-US" sz="2000" dirty="0" smtClean="0"/>
              <a:t>Dari </a:t>
            </a:r>
            <a:r>
              <a:rPr lang="en-US" sz="2000" dirty="0" err="1" smtClean="0"/>
              <a:t>sudut</a:t>
            </a:r>
            <a:r>
              <a:rPr lang="en-US" sz="2000" dirty="0" smtClean="0"/>
              <a:t> </a:t>
            </a:r>
            <a:r>
              <a:rPr lang="en-US" sz="2000" dirty="0" err="1" smtClean="0"/>
              <a:t>pandang</a:t>
            </a:r>
            <a:r>
              <a:rPr lang="en-US" sz="2000" dirty="0" smtClean="0"/>
              <a:t> </a:t>
            </a:r>
            <a:r>
              <a:rPr lang="en-US" sz="2000" dirty="0" err="1" smtClean="0"/>
              <a:t>bisnis</a:t>
            </a:r>
            <a:r>
              <a:rPr lang="id-ID" sz="2000" dirty="0" smtClean="0"/>
              <a:t> </a:t>
            </a:r>
            <a:r>
              <a:rPr lang="en-US" sz="2000" dirty="0" smtClean="0"/>
              <a:t>: </a:t>
            </a:r>
            <a:r>
              <a:rPr lang="en-US" sz="2000" b="1" dirty="0" smtClean="0">
                <a:solidFill>
                  <a:schemeClr val="tx2"/>
                </a:solidFill>
              </a:rPr>
              <a:t>“</a:t>
            </a:r>
            <a:r>
              <a:rPr lang="en-US" sz="2000" b="1" i="1" dirty="0" smtClean="0">
                <a:solidFill>
                  <a:schemeClr val="tx2"/>
                </a:solidFill>
              </a:rPr>
              <a:t>Business data is an organization's description of things (resources) and events (transactions) that it faces”</a:t>
            </a:r>
            <a:r>
              <a:rPr lang="en-US" sz="2000" dirty="0" smtClean="0"/>
              <a:t>.</a:t>
            </a:r>
            <a:endParaRPr lang="id-ID" sz="2000" dirty="0" smtClean="0"/>
          </a:p>
          <a:p>
            <a:pPr>
              <a:buNone/>
            </a:pPr>
            <a:r>
              <a:rPr lang="id-ID" sz="2000" dirty="0" smtClean="0"/>
              <a:t>	</a:t>
            </a:r>
            <a:r>
              <a:rPr lang="en-US" sz="2000" dirty="0" err="1" smtClean="0"/>
              <a:t>Jadi</a:t>
            </a:r>
            <a:r>
              <a:rPr lang="en-US" sz="2000" dirty="0" smtClean="0"/>
              <a:t> data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deskripsi</a:t>
            </a:r>
            <a:r>
              <a:rPr lang="en-US" sz="2000" b="1" dirty="0" smtClean="0"/>
              <a:t> </a:t>
            </a:r>
            <a:r>
              <a:rPr lang="en-US" sz="2000" dirty="0" err="1" smtClean="0"/>
              <a:t>tentang</a:t>
            </a:r>
            <a:r>
              <a:rPr lang="en-US" sz="2000" dirty="0" smtClean="0"/>
              <a:t> </a:t>
            </a:r>
            <a:r>
              <a:rPr lang="en-US" sz="2000" dirty="0" err="1" smtClean="0"/>
              <a:t>sesuatu</a:t>
            </a:r>
            <a:r>
              <a:rPr lang="en-US" sz="2000" dirty="0" smtClean="0"/>
              <a:t> (</a:t>
            </a:r>
            <a:r>
              <a:rPr lang="en-US" sz="2000" i="1" dirty="0" smtClean="0"/>
              <a:t>resources)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kejadian</a:t>
            </a:r>
            <a:r>
              <a:rPr lang="en-US" sz="2000" dirty="0" smtClean="0"/>
              <a:t> </a:t>
            </a:r>
            <a:r>
              <a:rPr lang="en-US" sz="2000" i="1" dirty="0" smtClean="0"/>
              <a:t>(transactions)</a:t>
            </a:r>
            <a:r>
              <a:rPr lang="en-US" sz="2000" dirty="0" smtClean="0"/>
              <a:t>.</a:t>
            </a:r>
            <a:endParaRPr lang="id-ID" sz="2000" dirty="0" smtClean="0"/>
          </a:p>
          <a:p>
            <a:r>
              <a:rPr lang="en-US" sz="2000" dirty="0" smtClean="0"/>
              <a:t>Gordon B. Davis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b="1" i="1" dirty="0" smtClean="0">
                <a:solidFill>
                  <a:schemeClr val="tx2"/>
                </a:solidFill>
              </a:rPr>
              <a:t>Management </a:t>
            </a:r>
            <a:r>
              <a:rPr lang="en-US" sz="2000" b="1" i="1" dirty="0" err="1" smtClean="0">
                <a:solidFill>
                  <a:schemeClr val="tx2"/>
                </a:solidFill>
              </a:rPr>
              <a:t>Informations</a:t>
            </a:r>
            <a:r>
              <a:rPr lang="en-US" sz="2000" b="1" i="1" dirty="0" smtClean="0">
                <a:solidFill>
                  <a:schemeClr val="tx2"/>
                </a:solidFill>
              </a:rPr>
              <a:t> System : Conceptual Foundations, Structures, and Development</a:t>
            </a:r>
            <a:r>
              <a:rPr lang="en-US" sz="2000" dirty="0" smtClean="0"/>
              <a:t>  </a:t>
            </a:r>
            <a:r>
              <a:rPr lang="en-US" sz="2000" dirty="0" err="1" smtClean="0"/>
              <a:t>menyebut</a:t>
            </a:r>
            <a:r>
              <a:rPr lang="en-US" sz="2000" dirty="0" smtClean="0"/>
              <a:t> data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bahan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mentah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informasi</a:t>
            </a:r>
            <a:r>
              <a:rPr lang="id-ID" sz="2000" dirty="0" smtClean="0"/>
              <a:t>.</a:t>
            </a:r>
            <a:r>
              <a:rPr lang="en-US" sz="2000" dirty="0" smtClean="0"/>
              <a:t> </a:t>
            </a:r>
            <a:endParaRPr lang="id-ID" sz="2000" dirty="0" smtClean="0"/>
          </a:p>
          <a:p>
            <a:pPr>
              <a:buNone/>
            </a:pPr>
            <a:endParaRPr lang="id-ID" sz="2000" dirty="0" smtClean="0"/>
          </a:p>
          <a:p>
            <a:pPr>
              <a:buNone/>
            </a:pPr>
            <a:r>
              <a:rPr lang="id-ID" sz="2000" dirty="0" smtClean="0"/>
              <a:t>	</a:t>
            </a:r>
            <a:r>
              <a:rPr lang="en-US" sz="2000" dirty="0" err="1" smtClean="0"/>
              <a:t>Kesimpulan</a:t>
            </a:r>
            <a:r>
              <a:rPr lang="en-US" sz="2000" dirty="0" smtClean="0"/>
              <a:t> </a:t>
            </a:r>
            <a:r>
              <a:rPr lang="id-ID" sz="2000" dirty="0" smtClean="0"/>
              <a:t>: </a:t>
            </a:r>
            <a:r>
              <a:rPr lang="en-US" sz="2000" dirty="0" smtClean="0"/>
              <a:t>data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id-ID" sz="2000" b="1" dirty="0" smtClean="0">
                <a:solidFill>
                  <a:schemeClr val="tx2"/>
                </a:solidFill>
              </a:rPr>
              <a:t>bahan baku informasi</a:t>
            </a:r>
            <a:r>
              <a:rPr lang="id-ID" sz="2000" dirty="0" smtClean="0"/>
              <a:t>, didefinisikan sebagai kelompok simbol-simbol yang mewakili fakta, kejadian, tindakan, benda, dan sebagainya.</a:t>
            </a:r>
            <a:r>
              <a:rPr lang="en-US" sz="2000" dirty="0" smtClean="0"/>
              <a:t>. </a:t>
            </a:r>
            <a:endParaRPr lang="id-ID" sz="2000" dirty="0" smtClean="0"/>
          </a:p>
          <a:p>
            <a:endParaRPr lang="id-ID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Informasi</a:t>
            </a:r>
            <a:endParaRPr lang="id-ID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000" dirty="0" err="1" smtClean="0"/>
              <a:t>Menurut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chemeClr val="tx2"/>
                </a:solidFill>
              </a:rPr>
              <a:t>Gordon B. Davis </a:t>
            </a:r>
            <a:r>
              <a:rPr lang="id-ID" sz="2000" dirty="0" smtClean="0"/>
              <a:t>: </a:t>
            </a:r>
            <a:r>
              <a:rPr lang="en-US" sz="2000" dirty="0" err="1" smtClean="0"/>
              <a:t>informasi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data yang </a:t>
            </a:r>
            <a:r>
              <a:rPr lang="en-US" sz="2000" dirty="0" err="1" smtClean="0"/>
              <a:t>telah</a:t>
            </a:r>
            <a:r>
              <a:rPr lang="en-US" sz="2000" dirty="0" smtClean="0"/>
              <a:t> </a:t>
            </a:r>
            <a:r>
              <a:rPr lang="en-US" sz="2000" dirty="0" err="1" smtClean="0"/>
              <a:t>diolah</a:t>
            </a:r>
            <a:r>
              <a:rPr lang="en-US" sz="2000" dirty="0" smtClean="0"/>
              <a:t>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bentuk</a:t>
            </a:r>
            <a:r>
              <a:rPr lang="en-US" sz="2000" b="1" dirty="0" smtClean="0">
                <a:solidFill>
                  <a:schemeClr val="tx2"/>
                </a:solidFill>
              </a:rPr>
              <a:t> yang </a:t>
            </a:r>
            <a:r>
              <a:rPr lang="en-US" sz="2000" b="1" dirty="0" err="1" smtClean="0">
                <a:solidFill>
                  <a:schemeClr val="tx2"/>
                </a:solidFill>
              </a:rPr>
              <a:t>berguna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/>
              <a:t>bagi</a:t>
            </a:r>
            <a:r>
              <a:rPr lang="en-US" sz="2000" dirty="0" smtClean="0"/>
              <a:t> </a:t>
            </a:r>
            <a:r>
              <a:rPr lang="en-US" sz="2000" dirty="0" err="1" smtClean="0"/>
              <a:t>penerimanya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nyata</a:t>
            </a:r>
            <a:r>
              <a:rPr lang="en-US" sz="2000" dirty="0" smtClean="0"/>
              <a:t>. </a:t>
            </a:r>
            <a:endParaRPr lang="id-ID" sz="2000" dirty="0" smtClean="0"/>
          </a:p>
          <a:p>
            <a:pPr lvl="0"/>
            <a:r>
              <a:rPr lang="en-US" sz="2000" dirty="0" err="1" smtClean="0"/>
              <a:t>Menurut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chemeClr val="tx2"/>
                </a:solidFill>
              </a:rPr>
              <a:t>Barry E. Cushing </a:t>
            </a:r>
            <a:r>
              <a:rPr lang="id-ID" sz="2000" dirty="0" smtClean="0"/>
              <a:t>:</a:t>
            </a:r>
            <a:r>
              <a:rPr lang="en-US" sz="2000" dirty="0" smtClean="0"/>
              <a:t> </a:t>
            </a:r>
            <a:r>
              <a:rPr lang="en-US" sz="2000" dirty="0" err="1" smtClean="0"/>
              <a:t>informasi</a:t>
            </a:r>
            <a:r>
              <a:rPr lang="en-US" sz="2000" dirty="0" smtClean="0"/>
              <a:t>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sesuatu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menunjukkan</a:t>
            </a:r>
            <a:r>
              <a:rPr lang="en-US" sz="2000" dirty="0" smtClean="0"/>
              <a:t> </a:t>
            </a:r>
            <a:r>
              <a:rPr lang="en-US" sz="2000" dirty="0" err="1" smtClean="0"/>
              <a:t>hasil</a:t>
            </a:r>
            <a:r>
              <a:rPr lang="en-US" sz="2000" dirty="0" smtClean="0"/>
              <a:t> </a:t>
            </a:r>
            <a:r>
              <a:rPr lang="en-US" sz="2000" dirty="0" err="1" smtClean="0"/>
              <a:t>pengolahan</a:t>
            </a:r>
            <a:r>
              <a:rPr lang="en-US" sz="2000" dirty="0" smtClean="0"/>
              <a:t> data yang </a:t>
            </a:r>
            <a:r>
              <a:rPr lang="en-US" sz="2000" dirty="0" err="1" smtClean="0"/>
              <a:t>diorganisasi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berguna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kepada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orang</a:t>
            </a:r>
            <a:r>
              <a:rPr lang="en-US" sz="2000" b="1" dirty="0" smtClean="0">
                <a:solidFill>
                  <a:schemeClr val="tx2"/>
                </a:solidFill>
              </a:rPr>
              <a:t> yang </a:t>
            </a:r>
            <a:r>
              <a:rPr lang="en-US" sz="2000" b="1" dirty="0" err="1" smtClean="0">
                <a:solidFill>
                  <a:schemeClr val="tx2"/>
                </a:solidFill>
              </a:rPr>
              <a:t>menerimanya</a:t>
            </a:r>
            <a:r>
              <a:rPr lang="en-US" sz="2000" dirty="0" smtClean="0"/>
              <a:t>.</a:t>
            </a:r>
            <a:endParaRPr lang="id-ID" sz="2000" dirty="0" smtClean="0"/>
          </a:p>
          <a:p>
            <a:pPr lvl="0"/>
            <a:r>
              <a:rPr lang="en-US" sz="2000" dirty="0" err="1" smtClean="0"/>
              <a:t>Menurut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chemeClr val="tx2"/>
                </a:solidFill>
              </a:rPr>
              <a:t>Stephen A. </a:t>
            </a:r>
            <a:r>
              <a:rPr lang="en-US" sz="2000" b="1" dirty="0" err="1" smtClean="0">
                <a:solidFill>
                  <a:schemeClr val="tx2"/>
                </a:solidFill>
              </a:rPr>
              <a:t>Moscove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id-ID" sz="2000" dirty="0" smtClean="0"/>
              <a:t>: </a:t>
            </a:r>
            <a:r>
              <a:rPr lang="en-US" sz="2000" dirty="0" err="1" smtClean="0"/>
              <a:t>informasi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kenyataan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bentuk-bentuk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berguna</a:t>
            </a:r>
            <a:r>
              <a:rPr lang="en-US" sz="2000" dirty="0" smtClean="0"/>
              <a:t> yang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digunakan</a:t>
            </a:r>
            <a:r>
              <a:rPr lang="en-US" sz="2000" dirty="0" smtClean="0"/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untuk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pengambilan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keputusan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bisnis</a:t>
            </a:r>
            <a:r>
              <a:rPr lang="en-US" sz="2000" dirty="0" smtClean="0">
                <a:solidFill>
                  <a:schemeClr val="tx2"/>
                </a:solidFill>
              </a:rPr>
              <a:t>.</a:t>
            </a:r>
            <a:endParaRPr lang="id-ID" sz="20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id-ID" sz="2000" dirty="0" smtClean="0"/>
          </a:p>
          <a:p>
            <a:pPr>
              <a:buNone/>
            </a:pPr>
            <a:r>
              <a:rPr lang="id-ID" sz="2000" dirty="0" smtClean="0"/>
              <a:t>	</a:t>
            </a:r>
            <a:r>
              <a:rPr lang="id-ID" sz="2000" i="1" dirty="0" smtClean="0"/>
              <a:t>Kesimpulan </a:t>
            </a:r>
            <a:r>
              <a:rPr lang="id-ID" sz="2000" dirty="0" smtClean="0"/>
              <a:t>: </a:t>
            </a:r>
            <a:r>
              <a:rPr lang="en-US" sz="2000" dirty="0" err="1" smtClean="0"/>
              <a:t>informasi</a:t>
            </a:r>
            <a:r>
              <a:rPr lang="en-US" sz="2000" dirty="0" smtClean="0"/>
              <a:t>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 </a:t>
            </a:r>
            <a:r>
              <a:rPr lang="en-US" sz="2000" b="1" dirty="0" err="1" smtClean="0">
                <a:solidFill>
                  <a:schemeClr val="tx2"/>
                </a:solidFill>
              </a:rPr>
              <a:t>hasil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dari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pengolahan</a:t>
            </a:r>
            <a:r>
              <a:rPr lang="en-US" sz="2000" b="1" dirty="0" smtClean="0">
                <a:solidFill>
                  <a:schemeClr val="tx2"/>
                </a:solidFill>
              </a:rPr>
              <a:t> data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</a:t>
            </a:r>
            <a:r>
              <a:rPr lang="en-US" sz="2000" dirty="0" err="1" smtClean="0"/>
              <a:t>bentuk</a:t>
            </a:r>
            <a:r>
              <a:rPr lang="en-US" sz="2000" dirty="0" smtClean="0"/>
              <a:t> yang </a:t>
            </a:r>
            <a:r>
              <a:rPr lang="en-US" sz="2000" b="1" dirty="0" err="1" smtClean="0">
                <a:solidFill>
                  <a:schemeClr val="tx2"/>
                </a:solidFill>
              </a:rPr>
              <a:t>lebih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berguna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/>
              <a:t>bagi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menerimanya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alat</a:t>
            </a:r>
            <a:r>
              <a:rPr lang="en-US" sz="2000" b="1" dirty="0" smtClean="0">
                <a:solidFill>
                  <a:schemeClr val="tx2"/>
                </a:solidFill>
              </a:rPr>
              <a:t> bantu </a:t>
            </a:r>
            <a:r>
              <a:rPr lang="en-US" sz="2000" b="1" dirty="0" err="1" smtClean="0">
                <a:solidFill>
                  <a:schemeClr val="tx2"/>
                </a:solidFill>
              </a:rPr>
              <a:t>untuk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pengambilan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suatu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keputusan</a:t>
            </a:r>
            <a:r>
              <a:rPr lang="en-US" sz="2000" dirty="0" smtClean="0"/>
              <a:t>.</a:t>
            </a:r>
            <a:endParaRPr lang="id-ID" sz="2000" dirty="0" smtClean="0"/>
          </a:p>
          <a:p>
            <a:pPr marL="596646" indent="-514350">
              <a:buAutoNum type="arabicPeriod"/>
            </a:pPr>
            <a:endParaRPr lang="id-ID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879080" cy="1143000"/>
          </a:xfrm>
        </p:spPr>
        <p:txBody>
          <a:bodyPr/>
          <a:lstStyle/>
          <a:p>
            <a:r>
              <a:rPr lang="id-ID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dan Informasi</a:t>
            </a:r>
            <a:endParaRPr lang="id-ID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130429" y="1524000"/>
            <a:ext cx="3352800" cy="1600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Rectangle 4"/>
          <p:cNvSpPr/>
          <p:nvPr/>
        </p:nvSpPr>
        <p:spPr>
          <a:xfrm>
            <a:off x="1435229" y="2438400"/>
            <a:ext cx="145536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d-ID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Johan</a:t>
            </a:r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 rot="19220263">
            <a:off x="2884336" y="2046748"/>
            <a:ext cx="1610157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d-ID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Sragen</a:t>
            </a:r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1029" y="2057400"/>
            <a:ext cx="145536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d-ID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21</a:t>
            </a:r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 rot="20628551">
            <a:off x="1017246" y="1764445"/>
            <a:ext cx="21336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d-ID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Bambang</a:t>
            </a:r>
            <a:endParaRPr lang="en-US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06629" y="3124200"/>
            <a:ext cx="11144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 smtClean="0">
                <a:latin typeface="Aharoni" pitchFamily="2" charset="-79"/>
                <a:cs typeface="Aharoni" pitchFamily="2" charset="-79"/>
              </a:rPr>
              <a:t>Data</a:t>
            </a:r>
            <a:endParaRPr lang="id-ID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" name="Bent Arrow 9"/>
          <p:cNvSpPr/>
          <p:nvPr/>
        </p:nvSpPr>
        <p:spPr>
          <a:xfrm flipV="1">
            <a:off x="2590800" y="3200400"/>
            <a:ext cx="914400" cy="8382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505200" y="3276600"/>
            <a:ext cx="3352800" cy="10668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TextBox 11"/>
          <p:cNvSpPr txBox="1"/>
          <p:nvPr/>
        </p:nvSpPr>
        <p:spPr>
          <a:xfrm>
            <a:off x="4419600" y="3505200"/>
            <a:ext cx="14558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 smtClean="0">
                <a:latin typeface="Aharoni" pitchFamily="2" charset="-79"/>
                <a:cs typeface="Aharoni" pitchFamily="2" charset="-79"/>
              </a:rPr>
              <a:t>Proses</a:t>
            </a:r>
            <a:endParaRPr lang="id-ID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562600" y="4648200"/>
            <a:ext cx="3124200" cy="1600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14" name="Bent Arrow 13"/>
          <p:cNvSpPr/>
          <p:nvPr/>
        </p:nvSpPr>
        <p:spPr>
          <a:xfrm flipV="1">
            <a:off x="4800600" y="4419600"/>
            <a:ext cx="762000" cy="9906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638800" y="4724400"/>
            <a:ext cx="3048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d-ID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Nama : Johan</a:t>
            </a:r>
          </a:p>
          <a:p>
            <a:pPr algn="ctr"/>
            <a:r>
              <a:rPr lang="id-ID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Alamat : Sragen</a:t>
            </a:r>
          </a:p>
          <a:p>
            <a:pPr algn="ctr"/>
            <a:r>
              <a:rPr lang="id-ID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Umur : 21 tahun</a:t>
            </a:r>
          </a:p>
          <a:p>
            <a:pPr algn="ctr"/>
            <a:r>
              <a:rPr lang="id-ID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Orang Tua : Bambang</a:t>
            </a:r>
            <a:endParaRPr lang="en-US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38800" y="6197025"/>
            <a:ext cx="20265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 smtClean="0">
                <a:latin typeface="Aharoni" pitchFamily="2" charset="-79"/>
                <a:cs typeface="Aharoni" pitchFamily="2" charset="-79"/>
              </a:rPr>
              <a:t>Informasi</a:t>
            </a:r>
            <a:endParaRPr lang="id-ID" sz="32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9" grpId="0"/>
      <p:bldP spid="10" grpId="0" animBg="1"/>
      <p:bldP spid="11" grpId="0" animBg="1"/>
      <p:bldP spid="12" grpId="0"/>
      <p:bldP spid="13" grpId="0" animBg="1"/>
      <p:bldP spid="14" grpId="0" animBg="1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Siklus Informasi</a:t>
            </a:r>
            <a:endParaRPr lang="id-ID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>
              <a:buAutoNum type="arabicPeriod" startAt="8"/>
            </a:pPr>
            <a:endParaRPr lang="id-ID" dirty="0" smtClean="0"/>
          </a:p>
          <a:p>
            <a:pPr marL="596646" indent="-514350">
              <a:buAutoNum type="arabicPeriod" startAt="8"/>
            </a:pPr>
            <a:endParaRPr lang="id-ID" dirty="0" smtClean="0"/>
          </a:p>
          <a:p>
            <a:pPr marL="596646" indent="-514350">
              <a:buAutoNum type="arabicPeriod" startAt="8"/>
            </a:pPr>
            <a:endParaRPr lang="id-ID" dirty="0" smtClean="0"/>
          </a:p>
          <a:p>
            <a:pPr marL="596646" indent="-514350">
              <a:buAutoNum type="arabicPeriod" startAt="8"/>
            </a:pPr>
            <a:endParaRPr lang="id-ID" dirty="0" smtClean="0"/>
          </a:p>
          <a:p>
            <a:pPr marL="596646" indent="-514350">
              <a:buNone/>
            </a:pPr>
            <a:endParaRPr lang="id-ID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1143000"/>
            <a:ext cx="3733800" cy="5452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Nilai Informasi</a:t>
            </a:r>
            <a:endParaRPr lang="id-ID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d-ID" dirty="0" smtClean="0"/>
              <a:t>Nilai suatu informasi berhubungan dengan keputusan. Hal ini berati bahwa bila tidak ada pilihan atau keputusan, informasi menjadi tidak diperlukan. </a:t>
            </a:r>
          </a:p>
          <a:p>
            <a:r>
              <a:rPr lang="id-ID" dirty="0" smtClean="0"/>
              <a:t>P</a:t>
            </a:r>
            <a:r>
              <a:rPr lang="en-US" dirty="0" err="1" smtClean="0"/>
              <a:t>arameter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mengukur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, </a:t>
            </a:r>
            <a:r>
              <a:rPr lang="en-US" dirty="0" err="1" smtClean="0"/>
              <a:t>ditentukan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id-ID" b="1" dirty="0" smtClean="0">
                <a:solidFill>
                  <a:schemeClr val="tx2"/>
                </a:solidFill>
              </a:rPr>
              <a:t>Manfaat </a:t>
            </a:r>
            <a:r>
              <a:rPr lang="id-ID" b="1" i="1" dirty="0" smtClean="0">
                <a:solidFill>
                  <a:schemeClr val="tx2"/>
                </a:solidFill>
              </a:rPr>
              <a:t>(use </a:t>
            </a:r>
            <a:r>
              <a:rPr lang="id-ID" b="1" dirty="0" smtClean="0">
                <a:solidFill>
                  <a:schemeClr val="tx2"/>
                </a:solidFill>
              </a:rPr>
              <a:t>atau</a:t>
            </a:r>
            <a:r>
              <a:rPr lang="id-ID" b="1" i="1" dirty="0" smtClean="0">
                <a:solidFill>
                  <a:schemeClr val="tx2"/>
                </a:solidFill>
              </a:rPr>
              <a:t> benefit) </a:t>
            </a:r>
            <a:r>
              <a:rPr lang="id-ID" dirty="0" smtClean="0"/>
              <a:t>dan </a:t>
            </a:r>
            <a:r>
              <a:rPr lang="id-ID" b="1" dirty="0" smtClean="0">
                <a:solidFill>
                  <a:schemeClr val="tx2"/>
                </a:solidFill>
              </a:rPr>
              <a:t>Biaya </a:t>
            </a:r>
            <a:r>
              <a:rPr lang="id-ID" b="1" i="1" dirty="0" smtClean="0">
                <a:solidFill>
                  <a:schemeClr val="tx2"/>
                </a:solidFill>
              </a:rPr>
              <a:t>(cost)</a:t>
            </a:r>
            <a:r>
              <a:rPr lang="id-ID" i="1" dirty="0" smtClean="0"/>
              <a:t>.</a:t>
            </a:r>
            <a:endParaRPr lang="id-ID" dirty="0" smtClean="0"/>
          </a:p>
          <a:p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dikatakan</a:t>
            </a:r>
            <a:r>
              <a:rPr lang="en-US" dirty="0" smtClean="0"/>
              <a:t> </a:t>
            </a:r>
            <a:r>
              <a:rPr lang="en-US" dirty="0" err="1" smtClean="0"/>
              <a:t>bernilai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id-ID" dirty="0" smtClean="0"/>
              <a:t>:</a:t>
            </a:r>
          </a:p>
          <a:p>
            <a:pPr>
              <a:buNone/>
            </a:pPr>
            <a:r>
              <a:rPr lang="id-ID" dirty="0" smtClean="0"/>
              <a:t>			</a:t>
            </a:r>
            <a:r>
              <a:rPr lang="id-ID" b="1" dirty="0" smtClean="0">
                <a:solidFill>
                  <a:schemeClr val="tx2"/>
                </a:solidFill>
              </a:rPr>
              <a:t>M</a:t>
            </a:r>
            <a:r>
              <a:rPr lang="en-US" b="1" dirty="0" err="1" smtClean="0">
                <a:solidFill>
                  <a:schemeClr val="tx2"/>
                </a:solidFill>
              </a:rPr>
              <a:t>anfaat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id-ID" b="1" dirty="0" smtClean="0">
                <a:solidFill>
                  <a:schemeClr val="tx2"/>
                </a:solidFill>
              </a:rPr>
              <a:t>&gt; B</a:t>
            </a:r>
            <a:r>
              <a:rPr lang="en-US" b="1" dirty="0" err="1" smtClean="0">
                <a:solidFill>
                  <a:schemeClr val="tx2"/>
                </a:solidFill>
              </a:rPr>
              <a:t>iaya</a:t>
            </a:r>
            <a:endParaRPr lang="id-ID" b="1" dirty="0" smtClean="0">
              <a:solidFill>
                <a:schemeClr val="tx2"/>
              </a:solidFill>
            </a:endParaRPr>
          </a:p>
          <a:p>
            <a:r>
              <a:rPr lang="id-ID" dirty="0" smtClean="0"/>
              <a:t>S</a:t>
            </a:r>
            <a:r>
              <a:rPr lang="en-US" dirty="0" err="1" smtClean="0"/>
              <a:t>ebagian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tepat</a:t>
            </a:r>
            <a:r>
              <a:rPr lang="en-US" dirty="0" smtClean="0"/>
              <a:t> </a:t>
            </a:r>
            <a:r>
              <a:rPr lang="en-US" dirty="0" err="1" smtClean="0"/>
              <a:t>ditaksir</a:t>
            </a:r>
            <a:r>
              <a:rPr lang="en-US" dirty="0" smtClean="0"/>
              <a:t> </a:t>
            </a:r>
            <a:r>
              <a:rPr lang="en-US" dirty="0" err="1" smtClean="0"/>
              <a:t>keuntungannya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, 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dapat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ditaksir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nilai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efektivitasnya</a:t>
            </a:r>
            <a:r>
              <a:rPr lang="en-US" dirty="0" smtClean="0"/>
              <a:t>.  </a:t>
            </a: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Kualitas Informasi</a:t>
            </a:r>
            <a:endParaRPr lang="id-ID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id-ID" sz="4000" b="1" dirty="0" smtClean="0">
                <a:solidFill>
                  <a:schemeClr val="tx2"/>
                </a:solidFill>
              </a:rPr>
              <a:t>Faktor Utama Kualitas Informasi :</a:t>
            </a:r>
          </a:p>
          <a:p>
            <a:r>
              <a:rPr lang="id-ID" b="1" dirty="0" smtClean="0">
                <a:solidFill>
                  <a:schemeClr val="tx2"/>
                </a:solidFill>
              </a:rPr>
              <a:t>Relevansi</a:t>
            </a:r>
          </a:p>
          <a:p>
            <a:pPr>
              <a:buNone/>
            </a:pPr>
            <a:r>
              <a:rPr lang="id-ID" dirty="0" smtClean="0"/>
              <a:t>	</a:t>
            </a:r>
            <a:r>
              <a:rPr lang="id-ID" i="1" dirty="0" smtClean="0"/>
              <a:t>“</a:t>
            </a:r>
            <a:r>
              <a:rPr lang="en-US" i="1" dirty="0" smtClean="0"/>
              <a:t>how is the message used for</a:t>
            </a:r>
            <a:r>
              <a:rPr lang="id-ID" i="1" dirty="0" smtClean="0"/>
              <a:t> problem solving (decision masking)?”</a:t>
            </a:r>
          </a:p>
          <a:p>
            <a:r>
              <a:rPr lang="id-ID" b="1" dirty="0" smtClean="0">
                <a:solidFill>
                  <a:schemeClr val="tx2"/>
                </a:solidFill>
              </a:rPr>
              <a:t>Akurasi</a:t>
            </a:r>
          </a:p>
          <a:p>
            <a:pPr lvl="1"/>
            <a:r>
              <a:rPr lang="id-ID" dirty="0" smtClean="0"/>
              <a:t>Lengkap (completeness)</a:t>
            </a:r>
          </a:p>
          <a:p>
            <a:pPr lvl="1">
              <a:buNone/>
            </a:pPr>
            <a:r>
              <a:rPr lang="id-ID" i="1" dirty="0" smtClean="0"/>
              <a:t>    </a:t>
            </a:r>
            <a:r>
              <a:rPr lang="en-US" i="1" dirty="0" smtClean="0"/>
              <a:t>“Are necessary message items present ?”</a:t>
            </a:r>
            <a:endParaRPr lang="id-ID" dirty="0" smtClean="0"/>
          </a:p>
          <a:p>
            <a:pPr lvl="1"/>
            <a:r>
              <a:rPr lang="id-ID" dirty="0" smtClean="0"/>
              <a:t>Benar (correctness)</a:t>
            </a:r>
          </a:p>
          <a:p>
            <a:pPr lvl="1">
              <a:buNone/>
            </a:pPr>
            <a:r>
              <a:rPr lang="id-ID" dirty="0" smtClean="0"/>
              <a:t>	</a:t>
            </a:r>
            <a:r>
              <a:rPr lang="id-ID" i="1" dirty="0" smtClean="0"/>
              <a:t>“Are message items correct ?”</a:t>
            </a:r>
          </a:p>
          <a:p>
            <a:pPr lvl="1"/>
            <a:r>
              <a:rPr lang="id-ID" dirty="0" smtClean="0"/>
              <a:t>Aman (secure)</a:t>
            </a:r>
          </a:p>
          <a:p>
            <a:pPr>
              <a:buNone/>
            </a:pPr>
            <a:r>
              <a:rPr lang="id-ID" sz="3100" dirty="0" smtClean="0"/>
              <a:t>	    </a:t>
            </a:r>
            <a:r>
              <a:rPr lang="id-ID" sz="2600" dirty="0" smtClean="0"/>
              <a:t>“</a:t>
            </a:r>
            <a:r>
              <a:rPr lang="id-ID" sz="2600" i="1" dirty="0" smtClean="0"/>
              <a:t>Did </a:t>
            </a:r>
            <a:r>
              <a:rPr lang="en-US" sz="2600" i="1" dirty="0" smtClean="0"/>
              <a:t>the message reach all or only the intended systems users ? “</a:t>
            </a:r>
          </a:p>
          <a:p>
            <a:r>
              <a:rPr lang="id-ID" b="1" dirty="0" smtClean="0">
                <a:solidFill>
                  <a:schemeClr val="tx2"/>
                </a:solidFill>
              </a:rPr>
              <a:t>Tepat Waktu (timelines)</a:t>
            </a:r>
          </a:p>
          <a:p>
            <a:pPr>
              <a:buNone/>
            </a:pPr>
            <a:r>
              <a:rPr lang="id-ID" i="1" dirty="0" smtClean="0"/>
              <a:t>    </a:t>
            </a:r>
            <a:r>
              <a:rPr lang="en-US" sz="2800" i="1" dirty="0" smtClean="0"/>
              <a:t>“How quickly is input transformed to correct output?”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Kualitas Informasi</a:t>
            </a:r>
            <a:endParaRPr lang="id-ID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d-ID" b="1" dirty="0" smtClean="0">
                <a:solidFill>
                  <a:schemeClr val="tx2"/>
                </a:solidFill>
              </a:rPr>
              <a:t>Faktor Lain :</a:t>
            </a:r>
          </a:p>
          <a:p>
            <a:r>
              <a:rPr lang="en-US" sz="2800" b="1" dirty="0" err="1" smtClean="0">
                <a:solidFill>
                  <a:schemeClr val="tx2"/>
                </a:solidFill>
              </a:rPr>
              <a:t>Ekonomis</a:t>
            </a:r>
            <a:r>
              <a:rPr lang="en-US" sz="2800" b="1" dirty="0" smtClean="0">
                <a:solidFill>
                  <a:schemeClr val="tx2"/>
                </a:solidFill>
              </a:rPr>
              <a:t> (</a:t>
            </a:r>
            <a:r>
              <a:rPr lang="en-US" sz="2800" b="1" i="1" dirty="0" smtClean="0">
                <a:solidFill>
                  <a:schemeClr val="tx2"/>
                </a:solidFill>
              </a:rPr>
              <a:t>Economy)</a:t>
            </a:r>
            <a:r>
              <a:rPr lang="en-US" sz="2800" b="1" i="1" dirty="0" smtClean="0"/>
              <a:t>. </a:t>
            </a:r>
            <a:endParaRPr lang="id-ID" sz="2800" b="1" i="1" dirty="0" smtClean="0"/>
          </a:p>
          <a:p>
            <a:pPr>
              <a:buNone/>
            </a:pPr>
            <a:r>
              <a:rPr lang="id-ID" sz="2800" b="1" i="1" dirty="0" smtClean="0"/>
              <a:t>	</a:t>
            </a:r>
            <a:r>
              <a:rPr lang="en-US" sz="2800" i="1" dirty="0" smtClean="0"/>
              <a:t>“What level of resources is needed to move information</a:t>
            </a:r>
            <a:r>
              <a:rPr lang="id-ID" sz="2800" i="1" dirty="0" smtClean="0"/>
              <a:t> through the problem-solving cycle?”</a:t>
            </a:r>
          </a:p>
          <a:p>
            <a:pPr>
              <a:buNone/>
            </a:pPr>
            <a:r>
              <a:rPr lang="id-ID" sz="2800" dirty="0" smtClean="0"/>
              <a:t>	Seberapa besar sumber daya yang diperlukan untuk mentransformasikan informasi menjadi komponen yang </a:t>
            </a:r>
            <a:r>
              <a:rPr lang="pt-BR" sz="2800" dirty="0" smtClean="0"/>
              <a:t>berperan dalam pemecahan suatu masalah.</a:t>
            </a:r>
          </a:p>
          <a:p>
            <a:r>
              <a:rPr lang="id-ID" sz="2800" b="1" dirty="0" smtClean="0">
                <a:solidFill>
                  <a:schemeClr val="tx2"/>
                </a:solidFill>
              </a:rPr>
              <a:t>Efisien (</a:t>
            </a:r>
            <a:r>
              <a:rPr lang="id-ID" sz="2800" b="1" i="1" dirty="0" smtClean="0">
                <a:solidFill>
                  <a:schemeClr val="tx2"/>
                </a:solidFill>
              </a:rPr>
              <a:t>Efficiency)</a:t>
            </a:r>
            <a:r>
              <a:rPr lang="id-ID" sz="2800" b="1" i="1" dirty="0" smtClean="0"/>
              <a:t>.</a:t>
            </a:r>
          </a:p>
          <a:p>
            <a:pPr>
              <a:buNone/>
            </a:pPr>
            <a:r>
              <a:rPr lang="id-ID" sz="2800" dirty="0" smtClean="0"/>
              <a:t>	Informasi akan memiliki kualitas yang baik jika informasi tersebut memiliki </a:t>
            </a:r>
            <a:r>
              <a:rPr lang="sv-SE" sz="2800" dirty="0" smtClean="0"/>
              <a:t>efisiensi, yang berarti bahwa informasi tersebut tepat guna bagi pemakainya.</a:t>
            </a:r>
          </a:p>
          <a:p>
            <a:r>
              <a:rPr lang="id-ID" sz="2800" b="1" dirty="0" smtClean="0">
                <a:solidFill>
                  <a:schemeClr val="tx2"/>
                </a:solidFill>
              </a:rPr>
              <a:t>Dapat dipercaya (</a:t>
            </a:r>
            <a:r>
              <a:rPr lang="id-ID" sz="2800" b="1" i="1" dirty="0" smtClean="0">
                <a:solidFill>
                  <a:schemeClr val="tx2"/>
                </a:solidFill>
              </a:rPr>
              <a:t>Reliability)</a:t>
            </a:r>
            <a:r>
              <a:rPr lang="id-ID" sz="2800" b="1" i="1" dirty="0" smtClean="0"/>
              <a:t>.</a:t>
            </a:r>
          </a:p>
          <a:p>
            <a:pPr>
              <a:buNone/>
            </a:pPr>
            <a:r>
              <a:rPr lang="id-ID" sz="2800" dirty="0" smtClean="0"/>
              <a:t>	Berasal dari sumber yang dapat dipercaya</a:t>
            </a:r>
            <a:r>
              <a:rPr lang="id-ID" sz="2800" i="1" dirty="0" smtClean="0"/>
              <a:t>.</a:t>
            </a:r>
            <a:endParaRPr lang="id-ID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Usia Informasi</a:t>
            </a:r>
            <a:endParaRPr lang="id-ID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d-ID" dirty="0" smtClean="0"/>
              <a:t>Usia sebuah informasi </a:t>
            </a:r>
            <a:r>
              <a:rPr lang="id-ID" b="1" dirty="0" smtClean="0">
                <a:solidFill>
                  <a:schemeClr val="tx2"/>
                </a:solidFill>
              </a:rPr>
              <a:t>berhubungan dengan waktu digunakannya informasi yang terkandung dalam sebuah laporan</a:t>
            </a:r>
            <a:r>
              <a:rPr lang="id-ID" dirty="0" smtClean="0"/>
              <a:t>.  </a:t>
            </a:r>
          </a:p>
          <a:p>
            <a:r>
              <a:rPr lang="id-ID" dirty="0" smtClean="0"/>
              <a:t>Pada dasarnya, usia sebuah informasi dapat dibedakan menjadi dua jenis yaitu :</a:t>
            </a:r>
          </a:p>
          <a:p>
            <a:pPr lvl="1"/>
            <a:r>
              <a:rPr lang="id-ID" dirty="0" smtClean="0"/>
              <a:t>Usia informasi berdasarkan </a:t>
            </a:r>
            <a:r>
              <a:rPr lang="id-ID" b="1" dirty="0" smtClean="0">
                <a:solidFill>
                  <a:schemeClr val="tx2"/>
                </a:solidFill>
              </a:rPr>
              <a:t>data kondisi</a:t>
            </a:r>
            <a:r>
              <a:rPr lang="id-ID" b="1" dirty="0" smtClean="0"/>
              <a:t>. </a:t>
            </a:r>
          </a:p>
          <a:p>
            <a:pPr lvl="1">
              <a:buNone/>
            </a:pPr>
            <a:r>
              <a:rPr lang="id-ID" dirty="0" smtClean="0"/>
              <a:t>	Usia tersebut merupakan usia informasi yang berhubungan dengan sebuah </a:t>
            </a:r>
            <a:r>
              <a:rPr lang="sv-SE" dirty="0" smtClean="0"/>
              <a:t>titik waktu. Sebagai contoh adanya persediaan barang per 31 Des 2002</a:t>
            </a:r>
            <a:r>
              <a:rPr lang="id-ID" dirty="0" smtClean="0"/>
              <a:t> dalam laporan inventory.</a:t>
            </a:r>
          </a:p>
          <a:p>
            <a:pPr lvl="1"/>
            <a:r>
              <a:rPr lang="id-ID" dirty="0" smtClean="0"/>
              <a:t>Usia informasi berdasarkan </a:t>
            </a:r>
            <a:r>
              <a:rPr lang="id-ID" b="1" dirty="0" smtClean="0">
                <a:solidFill>
                  <a:schemeClr val="tx2"/>
                </a:solidFill>
              </a:rPr>
              <a:t>data operasi</a:t>
            </a:r>
            <a:r>
              <a:rPr lang="id-ID" b="1" dirty="0" smtClean="0"/>
              <a:t>.</a:t>
            </a:r>
          </a:p>
          <a:p>
            <a:pPr lvl="1">
              <a:buNone/>
            </a:pPr>
            <a:r>
              <a:rPr lang="id-ID" dirty="0" smtClean="0"/>
              <a:t>	Usia informasi yang mencerminkan terjadinya perubahan data selama satu periode waktu. Sebagai contoh adalah laporan penjualan barang selama </a:t>
            </a:r>
            <a:r>
              <a:rPr lang="pt-BR" dirty="0" smtClean="0"/>
              <a:t>seminggu dari tanggal 1 s/d 7 Agustus 2003.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</TotalTime>
  <Words>252</Words>
  <Application>Microsoft Office PowerPoint</Application>
  <PresentationFormat>On-screen Show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Tentang Data</vt:lpstr>
      <vt:lpstr>Informasi</vt:lpstr>
      <vt:lpstr>Data dan Informasi</vt:lpstr>
      <vt:lpstr>Siklus Informasi</vt:lpstr>
      <vt:lpstr>Nilai Informasi</vt:lpstr>
      <vt:lpstr>Kualitas Informasi</vt:lpstr>
      <vt:lpstr>Kualitas Informasi</vt:lpstr>
      <vt:lpstr>Usia Informasi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 INFORMASI</dc:title>
  <dc:creator>Compaq</dc:creator>
  <cp:lastModifiedBy>Kalacakra</cp:lastModifiedBy>
  <cp:revision>26</cp:revision>
  <dcterms:created xsi:type="dcterms:W3CDTF">2006-08-16T00:00:00Z</dcterms:created>
  <dcterms:modified xsi:type="dcterms:W3CDTF">2016-04-11T11:25:37Z</dcterms:modified>
</cp:coreProperties>
</file>